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1"/>
    <p:restoredTop sz="94601"/>
  </p:normalViewPr>
  <p:slideViewPr>
    <p:cSldViewPr snapToGrid="0">
      <p:cViewPr varScale="1">
        <p:scale>
          <a:sx n="110" d="100"/>
          <a:sy n="110" d="100"/>
        </p:scale>
        <p:origin x="6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AF7C2-F623-1141-9FBA-8BF2F2C06B6F}" type="datetimeFigureOut">
              <a:rPr lang="es-ES" smtClean="0"/>
              <a:t>26/6/25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D6551-BCF0-F745-9CFE-DE416B96D315}" type="slidenum">
              <a:rPr lang="es-ES" smtClean="0"/>
              <a:t>‹Nº›</a:t>
            </a:fld>
            <a:endParaRPr lang="es-ES"/>
          </a:p>
        </p:txBody>
      </p:sp>
    </p:spTree>
    <p:extLst>
      <p:ext uri="{BB962C8B-B14F-4D97-AF65-F5344CB8AC3E}">
        <p14:creationId xmlns:p14="http://schemas.microsoft.com/office/powerpoint/2010/main" val="254790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87D6551-BCF0-F745-9CFE-DE416B96D315}" type="slidenum">
              <a:rPr lang="es-ES" smtClean="0"/>
              <a:t>8</a:t>
            </a:fld>
            <a:endParaRPr lang="es-ES"/>
          </a:p>
        </p:txBody>
      </p:sp>
    </p:spTree>
    <p:extLst>
      <p:ext uri="{BB962C8B-B14F-4D97-AF65-F5344CB8AC3E}">
        <p14:creationId xmlns:p14="http://schemas.microsoft.com/office/powerpoint/2010/main" val="4073061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6/26/25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220644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6/26/25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39477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6/26/25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89790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6/26/25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544064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6/26/25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028247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6/26/25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78767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6/26/25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3491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6/26/25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1465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6/26/25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25494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6/26/25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098425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6/26/25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348019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6/26/25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‹Nº›</a:t>
            </a:fld>
            <a:endParaRPr lang="en-US"/>
          </a:p>
        </p:txBody>
      </p:sp>
    </p:spTree>
    <p:extLst>
      <p:ext uri="{BB962C8B-B14F-4D97-AF65-F5344CB8AC3E}">
        <p14:creationId xmlns:p14="http://schemas.microsoft.com/office/powerpoint/2010/main" val="8337929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6" r:id="rId6"/>
    <p:sldLayoutId id="2147483691" r:id="rId7"/>
    <p:sldLayoutId id="2147483692" r:id="rId8"/>
    <p:sldLayoutId id="2147483693" r:id="rId9"/>
    <p:sldLayoutId id="2147483695" r:id="rId10"/>
    <p:sldLayoutId id="2147483694"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A875D55-4A80-43E9-38F6-27E366493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sta de ángulo reducido de las nubes en el cielo">
            <a:extLst>
              <a:ext uri="{FF2B5EF4-FFF2-40B4-BE49-F238E27FC236}">
                <a16:creationId xmlns:a16="http://schemas.microsoft.com/office/drawing/2014/main" id="{0526BBF8-684A-A717-71B1-CE8F58B0FA40}"/>
              </a:ext>
            </a:extLst>
          </p:cNvPr>
          <p:cNvPicPr>
            <a:picLocks noChangeAspect="1"/>
          </p:cNvPicPr>
          <p:nvPr/>
        </p:nvPicPr>
        <p:blipFill>
          <a:blip r:embed="rId2">
            <a:alphaModFix amt="60000"/>
          </a:blip>
          <a:srcRect t="7096" b="8635"/>
          <a:stretch>
            <a:fillRect/>
          </a:stretch>
        </p:blipFill>
        <p:spPr>
          <a:xfrm>
            <a:off x="1" y="1"/>
            <a:ext cx="12192000" cy="6857999"/>
          </a:xfrm>
          <a:prstGeom prst="rect">
            <a:avLst/>
          </a:prstGeom>
        </p:spPr>
      </p:pic>
      <p:sp>
        <p:nvSpPr>
          <p:cNvPr id="2" name="Título 1">
            <a:extLst>
              <a:ext uri="{FF2B5EF4-FFF2-40B4-BE49-F238E27FC236}">
                <a16:creationId xmlns:a16="http://schemas.microsoft.com/office/drawing/2014/main" id="{B52D8659-532E-5B07-0FEB-AE87FDBEE231}"/>
              </a:ext>
            </a:extLst>
          </p:cNvPr>
          <p:cNvSpPr>
            <a:spLocks noGrp="1"/>
          </p:cNvSpPr>
          <p:nvPr>
            <p:ph type="ctrTitle"/>
          </p:nvPr>
        </p:nvSpPr>
        <p:spPr>
          <a:xfrm>
            <a:off x="2301923" y="1482602"/>
            <a:ext cx="7588155" cy="2236264"/>
          </a:xfrm>
        </p:spPr>
        <p:txBody>
          <a:bodyPr/>
          <a:lstStyle/>
          <a:p>
            <a:r>
              <a:rPr lang="es-ES" sz="5400" dirty="0">
                <a:solidFill>
                  <a:srgbClr val="FFFFFF"/>
                </a:solidFill>
              </a:rPr>
              <a:t>I Edición</a:t>
            </a:r>
            <a:br>
              <a:rPr lang="es-ES" sz="5400" dirty="0">
                <a:solidFill>
                  <a:srgbClr val="FFFFFF"/>
                </a:solidFill>
              </a:rPr>
            </a:br>
            <a:r>
              <a:rPr lang="es-ES" sz="5400" dirty="0">
                <a:solidFill>
                  <a:srgbClr val="FFFFFF"/>
                </a:solidFill>
              </a:rPr>
              <a:t>Premios </a:t>
            </a:r>
            <a:r>
              <a:rPr lang="es-ES" sz="5400" dirty="0" err="1">
                <a:solidFill>
                  <a:srgbClr val="FFFFFF"/>
                </a:solidFill>
              </a:rPr>
              <a:t>Piñe</a:t>
            </a:r>
            <a:endParaRPr lang="es-ES" sz="5400" dirty="0">
              <a:solidFill>
                <a:srgbClr val="FFFFFF"/>
              </a:solidFill>
            </a:endParaRPr>
          </a:p>
        </p:txBody>
      </p:sp>
      <p:sp>
        <p:nvSpPr>
          <p:cNvPr id="3" name="Subtítulo 2">
            <a:extLst>
              <a:ext uri="{FF2B5EF4-FFF2-40B4-BE49-F238E27FC236}">
                <a16:creationId xmlns:a16="http://schemas.microsoft.com/office/drawing/2014/main" id="{63B1DF5E-D870-7A8E-FDD0-CFB1C73C4752}"/>
              </a:ext>
            </a:extLst>
          </p:cNvPr>
          <p:cNvSpPr>
            <a:spLocks noGrp="1"/>
          </p:cNvSpPr>
          <p:nvPr>
            <p:ph type="subTitle" idx="1"/>
          </p:nvPr>
        </p:nvSpPr>
        <p:spPr>
          <a:xfrm>
            <a:off x="2301923" y="3793937"/>
            <a:ext cx="7588155" cy="2236264"/>
          </a:xfrm>
        </p:spPr>
        <p:txBody>
          <a:bodyPr>
            <a:normAutofit/>
          </a:bodyPr>
          <a:lstStyle/>
          <a:p>
            <a:r>
              <a:rPr lang="es-ES" sz="3200" b="1" dirty="0">
                <a:solidFill>
                  <a:srgbClr val="FFFFFF"/>
                </a:solidFill>
              </a:rPr>
              <a:t>Candidaturas</a:t>
            </a:r>
          </a:p>
          <a:p>
            <a:endParaRPr lang="es-ES" sz="2200" dirty="0">
              <a:solidFill>
                <a:srgbClr val="FFFFFF"/>
              </a:solidFill>
            </a:endParaRPr>
          </a:p>
          <a:p>
            <a:r>
              <a:rPr lang="es-ES" sz="2200" dirty="0">
                <a:solidFill>
                  <a:srgbClr val="FFFFFF"/>
                </a:solidFill>
              </a:rPr>
              <a:t>Zaragoza 5 de Junio 2025</a:t>
            </a:r>
          </a:p>
          <a:p>
            <a:r>
              <a:rPr lang="es-ES" sz="2200" dirty="0">
                <a:solidFill>
                  <a:srgbClr val="FFFFFF"/>
                </a:solidFill>
              </a:rPr>
              <a:t>Madrid 6 de Junio 2025</a:t>
            </a:r>
          </a:p>
        </p:txBody>
      </p:sp>
    </p:spTree>
    <p:extLst>
      <p:ext uri="{BB962C8B-B14F-4D97-AF65-F5344CB8AC3E}">
        <p14:creationId xmlns:p14="http://schemas.microsoft.com/office/powerpoint/2010/main" val="31440262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221B1B4-75E4-B019-DF92-56AC1E55DBC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7D135B-184C-32F8-6472-C62E33F0C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C4E6FB93-262A-15E9-40BE-316FCB4A087D}"/>
              </a:ext>
            </a:extLst>
          </p:cNvPr>
          <p:cNvSpPr>
            <a:spLocks noGrp="1"/>
          </p:cNvSpPr>
          <p:nvPr>
            <p:ph type="title"/>
          </p:nvPr>
        </p:nvSpPr>
        <p:spPr>
          <a:xfrm>
            <a:off x="612647" y="-196769"/>
            <a:ext cx="4491788" cy="1527048"/>
          </a:xfrm>
        </p:spPr>
        <p:txBody>
          <a:bodyPr anchor="b">
            <a:normAutofit/>
          </a:bodyPr>
          <a:lstStyle/>
          <a:p>
            <a:pPr algn="ctr"/>
            <a:r>
              <a:rPr lang="es-ES" sz="3600" dirty="0"/>
              <a:t>Pedro Berzosa y  </a:t>
            </a:r>
            <a:br>
              <a:rPr lang="es-ES" sz="3600" dirty="0"/>
            </a:br>
            <a:r>
              <a:rPr lang="es-ES" sz="3600" dirty="0"/>
              <a:t>Luz García. </a:t>
            </a:r>
          </a:p>
        </p:txBody>
      </p:sp>
      <p:sp>
        <p:nvSpPr>
          <p:cNvPr id="3" name="Marcador de contenido 2">
            <a:extLst>
              <a:ext uri="{FF2B5EF4-FFF2-40B4-BE49-F238E27FC236}">
                <a16:creationId xmlns:a16="http://schemas.microsoft.com/office/drawing/2014/main" id="{1EB77D24-4CED-FF6B-C595-644D41018C21}"/>
              </a:ext>
            </a:extLst>
          </p:cNvPr>
          <p:cNvSpPr>
            <a:spLocks noGrp="1"/>
          </p:cNvSpPr>
          <p:nvPr>
            <p:ph idx="1"/>
          </p:nvPr>
        </p:nvSpPr>
        <p:spPr>
          <a:xfrm>
            <a:off x="612647" y="1330279"/>
            <a:ext cx="4491788" cy="5527721"/>
          </a:xfrm>
        </p:spPr>
        <p:txBody>
          <a:bodyPr>
            <a:normAutofit fontScale="70000" lnSpcReduction="20000"/>
          </a:bodyPr>
          <a:lstStyle/>
          <a:p>
            <a:r>
              <a:rPr lang="es-ES" sz="1400" b="1" dirty="0"/>
              <a:t>Proyecto: Frenando el paludismo</a:t>
            </a:r>
          </a:p>
          <a:p>
            <a:r>
              <a:rPr lang="es-ES" sz="1400" b="1" dirty="0"/>
              <a:t>Qué hacen: </a:t>
            </a:r>
            <a:r>
              <a:rPr lang="es-ES" sz="1400" dirty="0"/>
              <a:t>Los numerosos viajes realizados desde hace muchos años a Guinea Ecuatorial por estos dos investigadores del Instituto Carlos III les ha permitido conocer en más profundidad la idiosincrasia del país y tomar contacto con las debilidades y los puntos a reforzar en cuanto al control de la malaria. Esto les permitió identificar a la población infantil y adolescente como la diana ideal, para conseguir mayores avances en la prevención de la enfermedad a través de la educación para la salud. Su objetivo es promover, mediante el juego, la adquisición de conocimientos sobre el control de la malaria, implicando a los menores de 15 años en la salud comunitaria. En el proyecto que presentamos, el paludismo (o malaria) es el protagonista. Hemos creado un juego de cartas sencillo y de fácil distribución en países donde la prevalencia de la enfermedad tiene una especial importancia. Mediante el mismo, pretendemos enseñarles los conocimientos básicos de la enfermedad y la identificación del uso de la tela mosquitera de cama como una de las mejores medidas de prevención y control de la enfermedad. Al utilizar el juego como herramienta de educación en salud pretendemos, mediante una actividad lúdica, llegar al primer estrato de la sociedad y que ellos mismos puedan influir en transmitir los conocimientos y hábitos adquiridos al resto de los grupos de edad, convirtiendo a los niños y adolescentes en los principales actores.</a:t>
            </a:r>
          </a:p>
          <a:p>
            <a:r>
              <a:rPr lang="es-ES" sz="1400" b="1" dirty="0"/>
              <a:t>Sueño: </a:t>
            </a:r>
            <a:r>
              <a:rPr lang="es-ES" sz="1400" dirty="0"/>
              <a:t>Aunque en el diseño de las cartas de </a:t>
            </a:r>
            <a:r>
              <a:rPr lang="es-ES" sz="1400" dirty="0" err="1"/>
              <a:t>esteprimer</a:t>
            </a:r>
            <a:r>
              <a:rPr lang="es-ES" sz="1400" dirty="0"/>
              <a:t> prototipo se muestran imágenes que pudieran circunscribirse a países del África subsahariana, la idea es hacer diferentes versiones, con diseños adaptados a las diferentes poblaciones de forma que el juego pudiera ser distribuido en todas aquellas zonas donde la malaria es un grave problema de salud comunitaria.</a:t>
            </a:r>
          </a:p>
          <a:p>
            <a:r>
              <a:rPr lang="es-ES" sz="1400" b="1" dirty="0"/>
              <a:t>Forma de contacto: </a:t>
            </a:r>
            <a:r>
              <a:rPr lang="es-ES" sz="1400" dirty="0"/>
              <a:t>pberzosa@isciii.es y luzgg61@gmail.com </a:t>
            </a:r>
          </a:p>
          <a:p>
            <a:endParaRPr lang="es-ES" sz="1400" dirty="0"/>
          </a:p>
        </p:txBody>
      </p:sp>
      <p:pic>
        <p:nvPicPr>
          <p:cNvPr id="4" name="Picture 3" descr="Vista de ángulo reducido de las nubes en el cielo">
            <a:extLst>
              <a:ext uri="{FF2B5EF4-FFF2-40B4-BE49-F238E27FC236}">
                <a16:creationId xmlns:a16="http://schemas.microsoft.com/office/drawing/2014/main" id="{E7B96ADF-87D6-0C08-3F06-BC6A5A13935A}"/>
              </a:ext>
            </a:extLst>
          </p:cNvPr>
          <p:cNvPicPr>
            <a:picLocks noChangeAspect="1"/>
          </p:cNvPicPr>
          <p:nvPr/>
        </p:nvPicPr>
        <p:blipFill>
          <a:blip r:embed="rId2"/>
          <a:srcRect l="29445" r="41664" b="52235"/>
          <a:stretch/>
        </p:blipFill>
        <p:spPr>
          <a:xfrm>
            <a:off x="5949387" y="-30727"/>
            <a:ext cx="6242613" cy="6888727"/>
          </a:xfrm>
          <a:prstGeom prst="rect">
            <a:avLst/>
          </a:prstGeom>
        </p:spPr>
      </p:pic>
      <p:sp>
        <p:nvSpPr>
          <p:cNvPr id="5" name="Título 1">
            <a:extLst>
              <a:ext uri="{FF2B5EF4-FFF2-40B4-BE49-F238E27FC236}">
                <a16:creationId xmlns:a16="http://schemas.microsoft.com/office/drawing/2014/main" id="{FC1FA331-B142-D078-C9BF-E1880513DF3D}"/>
              </a:ext>
            </a:extLst>
          </p:cNvPr>
          <p:cNvSpPr txBox="1">
            <a:spLocks/>
          </p:cNvSpPr>
          <p:nvPr/>
        </p:nvSpPr>
        <p:spPr>
          <a:xfrm>
            <a:off x="7217667" y="1854741"/>
            <a:ext cx="4361686" cy="152704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Proyecto </a:t>
            </a:r>
            <a:r>
              <a:rPr lang="es-ES" dirty="0">
                <a:solidFill>
                  <a:prstClr val="black"/>
                </a:solidFill>
                <a:latin typeface="Neue Haas Grotesk Text Pro"/>
              </a:rPr>
              <a:t>9</a:t>
            </a: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Frenando el paludismo</a:t>
            </a:r>
          </a:p>
        </p:txBody>
      </p:sp>
      <p:pic>
        <p:nvPicPr>
          <p:cNvPr id="7" name="Imagen 6">
            <a:extLst>
              <a:ext uri="{FF2B5EF4-FFF2-40B4-BE49-F238E27FC236}">
                <a16:creationId xmlns:a16="http://schemas.microsoft.com/office/drawing/2014/main" id="{DCAE1973-0C21-BC8F-C410-2A6FB4899804}"/>
              </a:ext>
            </a:extLst>
          </p:cNvPr>
          <p:cNvPicPr>
            <a:picLocks noChangeAspect="1"/>
          </p:cNvPicPr>
          <p:nvPr/>
        </p:nvPicPr>
        <p:blipFill>
          <a:blip r:embed="rId3"/>
          <a:stretch>
            <a:fillRect/>
          </a:stretch>
        </p:blipFill>
        <p:spPr>
          <a:xfrm>
            <a:off x="8037335" y="3578558"/>
            <a:ext cx="2759850" cy="2069888"/>
          </a:xfrm>
          <a:prstGeom prst="rect">
            <a:avLst/>
          </a:prstGeom>
        </p:spPr>
      </p:pic>
    </p:spTree>
    <p:extLst>
      <p:ext uri="{BB962C8B-B14F-4D97-AF65-F5344CB8AC3E}">
        <p14:creationId xmlns:p14="http://schemas.microsoft.com/office/powerpoint/2010/main" val="1537454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B4172-9B7F-57B0-902E-66C6CB9EB29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539822C-09B1-0AE1-0747-448BCF77044E}"/>
              </a:ext>
            </a:extLst>
          </p:cNvPr>
          <p:cNvSpPr>
            <a:spLocks noGrp="1"/>
          </p:cNvSpPr>
          <p:nvPr>
            <p:ph type="title"/>
          </p:nvPr>
        </p:nvSpPr>
        <p:spPr>
          <a:xfrm>
            <a:off x="6690167" y="-265407"/>
            <a:ext cx="5660020" cy="1527048"/>
          </a:xfrm>
        </p:spPr>
        <p:txBody>
          <a:bodyPr anchor="b">
            <a:normAutofit fontScale="90000"/>
          </a:bodyPr>
          <a:lstStyle/>
          <a:p>
            <a:pPr algn="ctr"/>
            <a:r>
              <a:rPr lang="es-ES" dirty="0"/>
              <a:t>Magdalena </a:t>
            </a:r>
            <a:r>
              <a:rPr lang="es-ES"/>
              <a:t>Camina </a:t>
            </a:r>
            <a:br>
              <a:rPr lang="es-ES"/>
            </a:br>
            <a:r>
              <a:rPr lang="es-ES"/>
              <a:t>(</a:t>
            </a:r>
            <a:r>
              <a:rPr lang="es-ES" dirty="0"/>
              <a:t>María Alfaro y Ana López)</a:t>
            </a:r>
            <a:endParaRPr lang="es-ES" sz="3600" dirty="0"/>
          </a:p>
        </p:txBody>
      </p:sp>
      <p:sp>
        <p:nvSpPr>
          <p:cNvPr id="3" name="Marcador de contenido 2">
            <a:extLst>
              <a:ext uri="{FF2B5EF4-FFF2-40B4-BE49-F238E27FC236}">
                <a16:creationId xmlns:a16="http://schemas.microsoft.com/office/drawing/2014/main" id="{55261F53-68B9-D5A1-1DD0-C78B26857113}"/>
              </a:ext>
            </a:extLst>
          </p:cNvPr>
          <p:cNvSpPr>
            <a:spLocks noGrp="1"/>
          </p:cNvSpPr>
          <p:nvPr>
            <p:ph idx="1"/>
          </p:nvPr>
        </p:nvSpPr>
        <p:spPr>
          <a:xfrm>
            <a:off x="7404217" y="1400537"/>
            <a:ext cx="4506132" cy="5602146"/>
          </a:xfrm>
        </p:spPr>
        <p:txBody>
          <a:bodyPr>
            <a:normAutofit fontScale="77500" lnSpcReduction="20000"/>
          </a:bodyPr>
          <a:lstStyle/>
          <a:p>
            <a:r>
              <a:rPr lang="es-ES" sz="1400" b="1" dirty="0"/>
              <a:t>Proyecto: Ejercicio físico con personas mayores de 70 años en el Centro de Salud </a:t>
            </a:r>
            <a:r>
              <a:rPr lang="es-ES" sz="1400" b="1" dirty="0" err="1"/>
              <a:t>Rebolería</a:t>
            </a:r>
            <a:r>
              <a:rPr lang="es-ES" sz="1400" b="1" dirty="0"/>
              <a:t> de Zaragoza</a:t>
            </a:r>
          </a:p>
          <a:p>
            <a:r>
              <a:rPr lang="es-ES" sz="1400" b="1" dirty="0"/>
              <a:t>Qué hacen: </a:t>
            </a:r>
            <a:r>
              <a:rPr lang="es-ES" sz="1400" dirty="0"/>
              <a:t>Un equipo</a:t>
            </a:r>
            <a:r>
              <a:rPr lang="es-ES" sz="1400" b="1" dirty="0"/>
              <a:t> </a:t>
            </a:r>
            <a:r>
              <a:rPr lang="es-ES" sz="1400" dirty="0"/>
              <a:t>multidisciplinar de atención primaria (medicina, enfermería y fisioterapia) desarrolla, voluntariamente, un proyecto basado en el método de ejercicio físico multicomponente “</a:t>
            </a:r>
            <a:r>
              <a:rPr lang="es-ES" sz="1400" dirty="0" err="1"/>
              <a:t>Vivifrail</a:t>
            </a:r>
            <a:r>
              <a:rPr lang="es-ES" sz="1400" dirty="0"/>
              <a:t>”. El objetivo es mejorar la calidad de vida de personas de más de 70. años, prevenir caídas, mejorar el equilibrio, la fuerza y la</a:t>
            </a:r>
            <a:br>
              <a:rPr lang="es-ES" sz="1400" dirty="0"/>
            </a:br>
            <a:r>
              <a:rPr lang="es-ES" sz="1400" dirty="0"/>
              <a:t>estabilidad. Se inicia con evaluaciones individualizadas para saber el punto de partida, y se les dota de ejercicios personalizados. Se les propone realizarlos 5 días a la semana en casa. Posteriormente se juntan de manera colectiva cada 15 días durante los 3 primeros meses y trimestralmente los siguientes meses hasta completar un</a:t>
            </a:r>
            <a:br>
              <a:rPr lang="es-ES" sz="1400" dirty="0"/>
            </a:br>
            <a:r>
              <a:rPr lang="es-ES" sz="1400" dirty="0"/>
              <a:t>año. De esta manera pueden evaluar los avances, percances y adaptaciones necesarias para cada uno de los asistentes.</a:t>
            </a:r>
          </a:p>
          <a:p>
            <a:br>
              <a:rPr lang="es-ES" sz="1400" dirty="0"/>
            </a:br>
            <a:r>
              <a:rPr lang="es-ES" sz="1400" b="1" dirty="0"/>
              <a:t>Sueño: </a:t>
            </a:r>
            <a:r>
              <a:rPr lang="es-ES" sz="1400" dirty="0"/>
              <a:t>Dar visibilidad al impacto positivo de lo colectivo así como demostrar, con datos y experiencias reales, que  invertir en actividades comunitarias mejora la calidad de vida de forma objetiva y subjetiva. Queremos medir y compartir públicamente los resultados y probar que todo lo invertido en la comunidad no sólo vale la pena...¡vale la alegría! Porque invertir en comunidad no es un gasto, es una manera de sanar al mundo</a:t>
            </a:r>
          </a:p>
          <a:p>
            <a:r>
              <a:rPr lang="es-ES" sz="1400" b="1" dirty="0"/>
              <a:t>Forma de contacto: </a:t>
            </a:r>
            <a:r>
              <a:rPr lang="es-ES" sz="1400" dirty="0" err="1"/>
              <a:t>malfarov@salud.aragon.es</a:t>
            </a:r>
            <a:endParaRPr lang="es-ES" sz="1400" dirty="0"/>
          </a:p>
          <a:p>
            <a:r>
              <a:rPr lang="es-ES" sz="1400" b="1" dirty="0"/>
              <a:t>Donaciones a: </a:t>
            </a:r>
            <a:r>
              <a:rPr lang="es-ES" sz="1400" dirty="0" err="1"/>
              <a:t>Bizum</a:t>
            </a:r>
            <a:r>
              <a:rPr lang="es-ES" sz="1400" dirty="0"/>
              <a:t>: 639 23 93 81 // Cuenta Corriente: ES65 2085 0152 0203 3050 2097</a:t>
            </a:r>
            <a:endParaRPr lang="es-ES" sz="1400" b="1" dirty="0"/>
          </a:p>
          <a:p>
            <a:endParaRPr lang="es-ES" sz="1400" dirty="0"/>
          </a:p>
        </p:txBody>
      </p:sp>
      <p:pic>
        <p:nvPicPr>
          <p:cNvPr id="4" name="Picture 3" descr="Vista de ángulo reducido de las nubes en el cielo">
            <a:extLst>
              <a:ext uri="{FF2B5EF4-FFF2-40B4-BE49-F238E27FC236}">
                <a16:creationId xmlns:a16="http://schemas.microsoft.com/office/drawing/2014/main" id="{4B156333-CD2E-CA5F-45A6-733EFBBD668F}"/>
              </a:ext>
            </a:extLst>
          </p:cNvPr>
          <p:cNvPicPr>
            <a:picLocks noChangeAspect="1"/>
          </p:cNvPicPr>
          <p:nvPr/>
        </p:nvPicPr>
        <p:blipFill>
          <a:blip r:embed="rId2"/>
          <a:srcRect l="62584" t="23123" r="4339" b="23880"/>
          <a:stretch/>
        </p:blipFill>
        <p:spPr>
          <a:xfrm>
            <a:off x="0" y="0"/>
            <a:ext cx="6470248" cy="6919687"/>
          </a:xfrm>
          <a:prstGeom prst="rect">
            <a:avLst/>
          </a:prstGeom>
        </p:spPr>
      </p:pic>
      <p:sp>
        <p:nvSpPr>
          <p:cNvPr id="5" name="Título 1">
            <a:extLst>
              <a:ext uri="{FF2B5EF4-FFF2-40B4-BE49-F238E27FC236}">
                <a16:creationId xmlns:a16="http://schemas.microsoft.com/office/drawing/2014/main" id="{1BB93436-D2AE-F861-DCBB-6EE01B8FC172}"/>
              </a:ext>
            </a:extLst>
          </p:cNvPr>
          <p:cNvSpPr txBox="1">
            <a:spLocks/>
          </p:cNvSpPr>
          <p:nvPr/>
        </p:nvSpPr>
        <p:spPr>
          <a:xfrm>
            <a:off x="555586" y="1918500"/>
            <a:ext cx="5010626" cy="2097916"/>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Proyecto 10 </a:t>
            </a:r>
          </a:p>
          <a:p>
            <a:pPr marL="0" marR="0" lvl="0" indent="0" algn="ctr" defTabSz="914400" rtl="0" eaLnBrk="1" fontAlgn="auto" latinLnBrk="0" hangingPunct="1">
              <a:lnSpc>
                <a:spcPct val="90000"/>
              </a:lnSpc>
              <a:spcBef>
                <a:spcPct val="0"/>
              </a:spcBef>
              <a:spcAft>
                <a:spcPts val="0"/>
              </a:spcAft>
              <a:buClrTx/>
              <a:buSzTx/>
              <a:buFontTx/>
              <a:buNone/>
              <a:tabLst/>
              <a:defRPr/>
            </a:pPr>
            <a:r>
              <a:rPr lang="es-ES" dirty="0">
                <a:solidFill>
                  <a:prstClr val="black"/>
                </a:solidFill>
                <a:latin typeface="Neue Haas Grotesk Text Pro"/>
              </a:rPr>
              <a:t>Ejercicio</a:t>
            </a: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 físico con personas mayores de 70 años en el Centro de Salud </a:t>
            </a:r>
            <a:r>
              <a:rPr kumimoji="0" lang="es-ES" sz="3600" b="1" i="0" u="none" strike="noStrike" kern="1200" cap="none" spc="0" normalizeH="0" baseline="0" noProof="0" dirty="0" err="1">
                <a:ln>
                  <a:noFill/>
                </a:ln>
                <a:solidFill>
                  <a:prstClr val="black"/>
                </a:solidFill>
                <a:effectLst/>
                <a:uLnTx/>
                <a:uFillTx/>
                <a:latin typeface="Neue Haas Grotesk Text Pro"/>
                <a:ea typeface="+mj-ea"/>
                <a:cs typeface="+mj-cs"/>
              </a:rPr>
              <a:t>Rebolería</a:t>
            </a: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 de Zaragoza</a:t>
            </a:r>
          </a:p>
        </p:txBody>
      </p:sp>
      <p:pic>
        <p:nvPicPr>
          <p:cNvPr id="7" name="Imagen 6" descr="Un grupo de personas de pie&#10;&#10;El contenido generado por IA puede ser incorrecto.">
            <a:extLst>
              <a:ext uri="{FF2B5EF4-FFF2-40B4-BE49-F238E27FC236}">
                <a16:creationId xmlns:a16="http://schemas.microsoft.com/office/drawing/2014/main" id="{1CB4D98D-5D1A-0DD3-23EA-094044B2938B}"/>
              </a:ext>
            </a:extLst>
          </p:cNvPr>
          <p:cNvPicPr>
            <a:picLocks noChangeAspect="1"/>
          </p:cNvPicPr>
          <p:nvPr/>
        </p:nvPicPr>
        <p:blipFill>
          <a:blip r:embed="rId3"/>
          <a:stretch>
            <a:fillRect/>
          </a:stretch>
        </p:blipFill>
        <p:spPr>
          <a:xfrm>
            <a:off x="1111171" y="4246195"/>
            <a:ext cx="3808070" cy="1881635"/>
          </a:xfrm>
          <a:prstGeom prst="rect">
            <a:avLst/>
          </a:prstGeom>
        </p:spPr>
      </p:pic>
    </p:spTree>
    <p:extLst>
      <p:ext uri="{BB962C8B-B14F-4D97-AF65-F5344CB8AC3E}">
        <p14:creationId xmlns:p14="http://schemas.microsoft.com/office/powerpoint/2010/main" val="2437163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8EF5A-91DC-3F4C-2BFB-9F597FC3E67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D23664-2A86-6564-F110-B1DD02D5D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Vista de ángulo reducido de las nubes en el cielo">
            <a:extLst>
              <a:ext uri="{FF2B5EF4-FFF2-40B4-BE49-F238E27FC236}">
                <a16:creationId xmlns:a16="http://schemas.microsoft.com/office/drawing/2014/main" id="{3AE61941-248D-B7A1-C55F-CBF0F0D270AD}"/>
              </a:ext>
            </a:extLst>
          </p:cNvPr>
          <p:cNvPicPr>
            <a:picLocks noChangeAspect="1"/>
          </p:cNvPicPr>
          <p:nvPr/>
        </p:nvPicPr>
        <p:blipFill>
          <a:blip r:embed="rId2">
            <a:alphaModFix amt="60000"/>
          </a:blip>
          <a:srcRect t="7096" b="8635"/>
          <a:stretch>
            <a:fillRect/>
          </a:stretch>
        </p:blipFill>
        <p:spPr>
          <a:xfrm>
            <a:off x="1" y="1"/>
            <a:ext cx="12192000" cy="6857999"/>
          </a:xfrm>
          <a:prstGeom prst="rect">
            <a:avLst/>
          </a:prstGeom>
        </p:spPr>
      </p:pic>
      <p:sp>
        <p:nvSpPr>
          <p:cNvPr id="2" name="Título 1">
            <a:extLst>
              <a:ext uri="{FF2B5EF4-FFF2-40B4-BE49-F238E27FC236}">
                <a16:creationId xmlns:a16="http://schemas.microsoft.com/office/drawing/2014/main" id="{591225AA-BBE5-E954-6514-8821C881DD72}"/>
              </a:ext>
            </a:extLst>
          </p:cNvPr>
          <p:cNvSpPr>
            <a:spLocks noGrp="1"/>
          </p:cNvSpPr>
          <p:nvPr>
            <p:ph type="ctrTitle"/>
          </p:nvPr>
        </p:nvSpPr>
        <p:spPr>
          <a:xfrm>
            <a:off x="2301923" y="1482602"/>
            <a:ext cx="7588155" cy="2236264"/>
          </a:xfrm>
        </p:spPr>
        <p:txBody>
          <a:bodyPr/>
          <a:lstStyle/>
          <a:p>
            <a:r>
              <a:rPr lang="es-ES" sz="5400" dirty="0">
                <a:solidFill>
                  <a:srgbClr val="FFFFFF"/>
                </a:solidFill>
              </a:rPr>
              <a:t>I Edición</a:t>
            </a:r>
            <a:br>
              <a:rPr lang="es-ES" sz="5400" dirty="0">
                <a:solidFill>
                  <a:srgbClr val="FFFFFF"/>
                </a:solidFill>
              </a:rPr>
            </a:br>
            <a:r>
              <a:rPr lang="es-ES" sz="5400" dirty="0">
                <a:solidFill>
                  <a:srgbClr val="FFFFFF"/>
                </a:solidFill>
              </a:rPr>
              <a:t>Premios </a:t>
            </a:r>
            <a:r>
              <a:rPr lang="es-ES" sz="5400" dirty="0" err="1">
                <a:solidFill>
                  <a:srgbClr val="FFFFFF"/>
                </a:solidFill>
              </a:rPr>
              <a:t>Piñe</a:t>
            </a:r>
            <a:endParaRPr lang="es-ES" sz="5400" dirty="0">
              <a:solidFill>
                <a:srgbClr val="FFFFFF"/>
              </a:solidFill>
            </a:endParaRPr>
          </a:p>
        </p:txBody>
      </p:sp>
      <p:sp>
        <p:nvSpPr>
          <p:cNvPr id="3" name="Subtítulo 2">
            <a:extLst>
              <a:ext uri="{FF2B5EF4-FFF2-40B4-BE49-F238E27FC236}">
                <a16:creationId xmlns:a16="http://schemas.microsoft.com/office/drawing/2014/main" id="{F37DAFF5-7E81-6F5D-1590-BE0167A5CC80}"/>
              </a:ext>
            </a:extLst>
          </p:cNvPr>
          <p:cNvSpPr>
            <a:spLocks noGrp="1"/>
          </p:cNvSpPr>
          <p:nvPr>
            <p:ph type="subTitle" idx="1"/>
          </p:nvPr>
        </p:nvSpPr>
        <p:spPr>
          <a:xfrm>
            <a:off x="2301923" y="3793937"/>
            <a:ext cx="7588155" cy="2236264"/>
          </a:xfrm>
        </p:spPr>
        <p:txBody>
          <a:bodyPr>
            <a:normAutofit/>
          </a:bodyPr>
          <a:lstStyle/>
          <a:p>
            <a:r>
              <a:rPr lang="es-ES" sz="3200" b="1" dirty="0">
                <a:solidFill>
                  <a:srgbClr val="FFFFFF"/>
                </a:solidFill>
              </a:rPr>
              <a:t>Candidaturas</a:t>
            </a:r>
          </a:p>
          <a:p>
            <a:endParaRPr lang="es-ES" sz="2200" dirty="0">
              <a:solidFill>
                <a:srgbClr val="FFFFFF"/>
              </a:solidFill>
            </a:endParaRPr>
          </a:p>
          <a:p>
            <a:r>
              <a:rPr lang="es-ES" sz="2200" dirty="0">
                <a:solidFill>
                  <a:srgbClr val="FFFFFF"/>
                </a:solidFill>
              </a:rPr>
              <a:t>Zaragoza 5 de Junio 2025</a:t>
            </a:r>
          </a:p>
          <a:p>
            <a:r>
              <a:rPr lang="es-ES" sz="2200" dirty="0">
                <a:solidFill>
                  <a:srgbClr val="FFFFFF"/>
                </a:solidFill>
              </a:rPr>
              <a:t>Madrid 6 de Junio 2025</a:t>
            </a:r>
          </a:p>
        </p:txBody>
      </p:sp>
      <p:pic>
        <p:nvPicPr>
          <p:cNvPr id="8" name="Imagen 7" descr="Interfaz de usuario gráfica, Aplicación&#10;&#10;El contenido generado por IA puede ser incorrecto.">
            <a:extLst>
              <a:ext uri="{FF2B5EF4-FFF2-40B4-BE49-F238E27FC236}">
                <a16:creationId xmlns:a16="http://schemas.microsoft.com/office/drawing/2014/main" id="{D1D7D5BF-2C50-72F0-9AE4-700878325EDB}"/>
              </a:ext>
            </a:extLst>
          </p:cNvPr>
          <p:cNvPicPr>
            <a:picLocks noChangeAspect="1"/>
          </p:cNvPicPr>
          <p:nvPr/>
        </p:nvPicPr>
        <p:blipFill>
          <a:blip r:embed="rId3"/>
          <a:stretch>
            <a:fillRect/>
          </a:stretch>
        </p:blipFill>
        <p:spPr>
          <a:xfrm>
            <a:off x="8617995" y="3259238"/>
            <a:ext cx="4470400" cy="4876800"/>
          </a:xfrm>
          <a:prstGeom prst="rect">
            <a:avLst/>
          </a:prstGeom>
        </p:spPr>
      </p:pic>
    </p:spTree>
    <p:extLst>
      <p:ext uri="{BB962C8B-B14F-4D97-AF65-F5344CB8AC3E}">
        <p14:creationId xmlns:p14="http://schemas.microsoft.com/office/powerpoint/2010/main" val="353379231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2FB8706-0F70-F9CD-C75E-18B61DBCC481}"/>
              </a:ext>
            </a:extLst>
          </p:cNvPr>
          <p:cNvSpPr>
            <a:spLocks noGrp="1"/>
          </p:cNvSpPr>
          <p:nvPr>
            <p:ph type="title"/>
          </p:nvPr>
        </p:nvSpPr>
        <p:spPr>
          <a:xfrm>
            <a:off x="609865" y="985714"/>
            <a:ext cx="4361686" cy="1527048"/>
          </a:xfrm>
        </p:spPr>
        <p:txBody>
          <a:bodyPr anchor="b">
            <a:noAutofit/>
          </a:bodyPr>
          <a:lstStyle/>
          <a:p>
            <a:pPr algn="ctr"/>
            <a:r>
              <a:rPr lang="es-ES" sz="2800" dirty="0"/>
              <a:t>Grupo de trabajo de salud comunitaria de la Asociación Española de Pediatría de Atención Primaria de Castilla y León </a:t>
            </a:r>
          </a:p>
        </p:txBody>
      </p:sp>
      <p:sp>
        <p:nvSpPr>
          <p:cNvPr id="3" name="Marcador de contenido 2">
            <a:extLst>
              <a:ext uri="{FF2B5EF4-FFF2-40B4-BE49-F238E27FC236}">
                <a16:creationId xmlns:a16="http://schemas.microsoft.com/office/drawing/2014/main" id="{D4253CB5-0474-3540-8E44-CCF018EA96F2}"/>
              </a:ext>
            </a:extLst>
          </p:cNvPr>
          <p:cNvSpPr>
            <a:spLocks noGrp="1"/>
          </p:cNvSpPr>
          <p:nvPr>
            <p:ph idx="1"/>
          </p:nvPr>
        </p:nvSpPr>
        <p:spPr>
          <a:xfrm>
            <a:off x="612646" y="2526124"/>
            <a:ext cx="4361687" cy="4318514"/>
          </a:xfrm>
        </p:spPr>
        <p:txBody>
          <a:bodyPr>
            <a:normAutofit fontScale="92500" lnSpcReduction="10000"/>
          </a:bodyPr>
          <a:lstStyle/>
          <a:p>
            <a:r>
              <a:rPr lang="es-ES" sz="1400" b="1" dirty="0"/>
              <a:t>Proyecto: Cuidando la salud de tu hijo</a:t>
            </a:r>
          </a:p>
          <a:p>
            <a:r>
              <a:rPr lang="es-ES" sz="1400" b="1" dirty="0"/>
              <a:t>Qué hacen: </a:t>
            </a:r>
            <a:r>
              <a:rPr lang="es-ES" sz="1400" dirty="0"/>
              <a:t>Cuatro talleres en centros cívicos y comunitarios. "¿es normal lo que le pasa a tu hijo?”, "Alimentación y prevención de la obesidad”, "Fiebre e infecciones respiratorias”, "Primeros auxilios y actuaciones ante situaciones urgentes”. </a:t>
            </a:r>
          </a:p>
          <a:p>
            <a:r>
              <a:rPr lang="es-ES" sz="1400" b="1" dirty="0"/>
              <a:t>Sueño: </a:t>
            </a:r>
            <a:r>
              <a:rPr lang="es-ES" sz="1400" dirty="0"/>
              <a:t>Fortalecer a parejas ante la maternidad y/o paternidad, Estilos de vida más saludables, Mejor salud infantil.</a:t>
            </a:r>
          </a:p>
          <a:p>
            <a:r>
              <a:rPr lang="es-ES" sz="1400" b="1" dirty="0"/>
              <a:t>Persona que lo presenta: </a:t>
            </a:r>
            <a:r>
              <a:rPr lang="es-ES" sz="1400" dirty="0"/>
              <a:t>Marta Esther Vázquez Fernández.</a:t>
            </a:r>
          </a:p>
          <a:p>
            <a:r>
              <a:rPr lang="es-ES" sz="1400" b="1" dirty="0"/>
              <a:t>Forma de contacto: </a:t>
            </a:r>
            <a:r>
              <a:rPr lang="es-ES" sz="1400" dirty="0" err="1"/>
              <a:t>coordinacionepsaepap@gmail.com</a:t>
            </a:r>
            <a:endParaRPr lang="es-ES" sz="1400" dirty="0"/>
          </a:p>
          <a:p>
            <a:r>
              <a:rPr lang="es-ES" sz="1400" b="1" dirty="0"/>
              <a:t>Donaciones a: </a:t>
            </a:r>
            <a:r>
              <a:rPr lang="es-ES" sz="1400" dirty="0"/>
              <a:t>Asociación de Pediatría de Atención Primaria de Castilla y León. IBAN ES33 2103 2264 1 7 0035686136</a:t>
            </a:r>
          </a:p>
          <a:p>
            <a:endParaRPr lang="es-ES" sz="1400" b="1" dirty="0"/>
          </a:p>
          <a:p>
            <a:endParaRPr lang="es-ES" sz="1400" dirty="0"/>
          </a:p>
        </p:txBody>
      </p:sp>
      <p:pic>
        <p:nvPicPr>
          <p:cNvPr id="4" name="Picture 3" descr="Vista de ángulo reducido de las nubes en el cielo">
            <a:extLst>
              <a:ext uri="{FF2B5EF4-FFF2-40B4-BE49-F238E27FC236}">
                <a16:creationId xmlns:a16="http://schemas.microsoft.com/office/drawing/2014/main" id="{BB4A5F15-0108-8B0B-D5D6-1A5A8B943489}"/>
              </a:ext>
            </a:extLst>
          </p:cNvPr>
          <p:cNvPicPr>
            <a:picLocks noChangeAspect="1"/>
          </p:cNvPicPr>
          <p:nvPr/>
        </p:nvPicPr>
        <p:blipFill>
          <a:blip r:embed="rId2"/>
          <a:srcRect l="18984" r="18982" b="-2"/>
          <a:stretch>
            <a:fillRect/>
          </a:stretch>
        </p:blipFill>
        <p:spPr>
          <a:xfrm>
            <a:off x="5818632" y="0"/>
            <a:ext cx="6373368" cy="6858001"/>
          </a:xfrm>
          <a:prstGeom prst="rect">
            <a:avLst/>
          </a:prstGeom>
        </p:spPr>
      </p:pic>
      <p:sp>
        <p:nvSpPr>
          <p:cNvPr id="5" name="Título 1">
            <a:extLst>
              <a:ext uri="{FF2B5EF4-FFF2-40B4-BE49-F238E27FC236}">
                <a16:creationId xmlns:a16="http://schemas.microsoft.com/office/drawing/2014/main" id="{2692ABCF-5037-4189-B811-F8F2524634F7}"/>
              </a:ext>
            </a:extLst>
          </p:cNvPr>
          <p:cNvSpPr txBox="1">
            <a:spLocks/>
          </p:cNvSpPr>
          <p:nvPr/>
        </p:nvSpPr>
        <p:spPr>
          <a:xfrm>
            <a:off x="7217666" y="1656207"/>
            <a:ext cx="4361686" cy="152704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s-ES" dirty="0"/>
              <a:t>Proyecto 1 Cuidando la salud de tu hijo</a:t>
            </a:r>
          </a:p>
        </p:txBody>
      </p:sp>
      <p:pic>
        <p:nvPicPr>
          <p:cNvPr id="7" name="Imagen 6" descr="Escala de tiempo&#10;&#10;El contenido generado por IA puede ser incorrecto.">
            <a:extLst>
              <a:ext uri="{FF2B5EF4-FFF2-40B4-BE49-F238E27FC236}">
                <a16:creationId xmlns:a16="http://schemas.microsoft.com/office/drawing/2014/main" id="{9D945F10-73E3-E6EE-4F03-4B96FFB31AD1}"/>
              </a:ext>
            </a:extLst>
          </p:cNvPr>
          <p:cNvPicPr>
            <a:picLocks noChangeAspect="1"/>
          </p:cNvPicPr>
          <p:nvPr/>
        </p:nvPicPr>
        <p:blipFill>
          <a:blip r:embed="rId3"/>
          <a:stretch>
            <a:fillRect/>
          </a:stretch>
        </p:blipFill>
        <p:spPr>
          <a:xfrm>
            <a:off x="8545811" y="3429000"/>
            <a:ext cx="1705396" cy="2413106"/>
          </a:xfrm>
          <a:prstGeom prst="rect">
            <a:avLst/>
          </a:prstGeom>
        </p:spPr>
      </p:pic>
    </p:spTree>
    <p:extLst>
      <p:ext uri="{BB962C8B-B14F-4D97-AF65-F5344CB8AC3E}">
        <p14:creationId xmlns:p14="http://schemas.microsoft.com/office/powerpoint/2010/main" val="3764055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6FE851F-7C6F-0087-04D8-2D88D336AD7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A44FA3-6F9E-BA9E-E8BC-CDD2A4071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29DEC5CE-B724-A1A5-0245-557428C86CF2}"/>
              </a:ext>
            </a:extLst>
          </p:cNvPr>
          <p:cNvSpPr>
            <a:spLocks noGrp="1"/>
          </p:cNvSpPr>
          <p:nvPr>
            <p:ph type="title"/>
          </p:nvPr>
        </p:nvSpPr>
        <p:spPr>
          <a:xfrm>
            <a:off x="7404219" y="895364"/>
            <a:ext cx="4361686" cy="1527048"/>
          </a:xfrm>
        </p:spPr>
        <p:txBody>
          <a:bodyPr anchor="b">
            <a:normAutofit fontScale="90000"/>
          </a:bodyPr>
          <a:lstStyle/>
          <a:p>
            <a:pPr algn="ctr"/>
            <a:r>
              <a:rPr lang="es-ES" dirty="0"/>
              <a:t>Servicio de Medicina Preventiva del Complejo Asistencial Universitario de León</a:t>
            </a:r>
            <a:endParaRPr lang="es-ES" sz="3600" dirty="0"/>
          </a:p>
        </p:txBody>
      </p:sp>
      <p:sp>
        <p:nvSpPr>
          <p:cNvPr id="3" name="Marcador de contenido 2">
            <a:extLst>
              <a:ext uri="{FF2B5EF4-FFF2-40B4-BE49-F238E27FC236}">
                <a16:creationId xmlns:a16="http://schemas.microsoft.com/office/drawing/2014/main" id="{D39B7F19-EF49-D57C-4BA6-998383607481}"/>
              </a:ext>
            </a:extLst>
          </p:cNvPr>
          <p:cNvSpPr>
            <a:spLocks noGrp="1"/>
          </p:cNvSpPr>
          <p:nvPr>
            <p:ph idx="1"/>
          </p:nvPr>
        </p:nvSpPr>
        <p:spPr>
          <a:xfrm>
            <a:off x="7404218" y="2551057"/>
            <a:ext cx="4361687" cy="4318514"/>
          </a:xfrm>
        </p:spPr>
        <p:txBody>
          <a:bodyPr>
            <a:normAutofit fontScale="85000" lnSpcReduction="10000"/>
          </a:bodyPr>
          <a:lstStyle/>
          <a:p>
            <a:r>
              <a:rPr lang="es-ES" sz="1400" b="1" dirty="0"/>
              <a:t>Proyecto: Déjame que te cuente... para ayudar a sanarte</a:t>
            </a:r>
          </a:p>
          <a:p>
            <a:r>
              <a:rPr lang="es-ES" sz="1400" b="1" dirty="0"/>
              <a:t>Qué hacen: </a:t>
            </a:r>
            <a:r>
              <a:rPr lang="es-ES" sz="1400" dirty="0"/>
              <a:t>Sesiones de cuentacuentos para niños en procesos de oncología, de unos 30-40 minutos de duración, con una interpretación escenificada que incluye diversos cuentos de distintos lugares del mundo, que transmiten mensajes en positivo. Presentación en </a:t>
            </a:r>
            <a:r>
              <a:rPr lang="es-ES" sz="1400" dirty="0" err="1"/>
              <a:t>power-point</a:t>
            </a:r>
            <a:r>
              <a:rPr lang="es-ES" sz="1400" dirty="0"/>
              <a:t> acompañada de música. El narrador y su acompañante interactúan de manera repetida con el/los pacientes, y viceversa. Basado en el poder curativo de los cuentos y la imaginación</a:t>
            </a:r>
          </a:p>
          <a:p>
            <a:r>
              <a:rPr lang="es-ES" sz="1400" b="1" dirty="0"/>
              <a:t>Sueño: </a:t>
            </a:r>
            <a:r>
              <a:rPr lang="es-ES" sz="1400" dirty="0"/>
              <a:t>Publicar un libro con los cuentos que se están contando para niños en procesos de oncología</a:t>
            </a:r>
          </a:p>
          <a:p>
            <a:r>
              <a:rPr lang="es-ES" sz="1400" b="1" dirty="0"/>
              <a:t>Persona que lo presenta: </a:t>
            </a:r>
            <a:r>
              <a:rPr lang="es-ES" sz="1400" dirty="0"/>
              <a:t>Manolo Cortés</a:t>
            </a:r>
          </a:p>
          <a:p>
            <a:r>
              <a:rPr lang="es-ES" sz="1400" b="1" dirty="0"/>
              <a:t>Forma de contacto: </a:t>
            </a:r>
            <a:r>
              <a:rPr lang="es-ES" sz="1400" dirty="0"/>
              <a:t>Teléfono 650 615653; Email: </a:t>
            </a:r>
            <a:r>
              <a:rPr lang="es-ES" sz="1400" dirty="0" err="1"/>
              <a:t>mcortesblanco@yahoo.es</a:t>
            </a:r>
            <a:endParaRPr lang="es-ES" sz="1400" dirty="0"/>
          </a:p>
          <a:p>
            <a:r>
              <a:rPr lang="es-ES" sz="1400" b="1" dirty="0"/>
              <a:t>Donaciones a: </a:t>
            </a:r>
            <a:r>
              <a:rPr lang="es-ES" sz="1400" dirty="0" err="1"/>
              <a:t>Bizum</a:t>
            </a:r>
            <a:r>
              <a:rPr lang="es-ES" sz="1400" dirty="0"/>
              <a:t>, al número 650615653.</a:t>
            </a:r>
          </a:p>
          <a:p>
            <a:endParaRPr lang="es-ES" sz="1400" dirty="0"/>
          </a:p>
        </p:txBody>
      </p:sp>
      <p:pic>
        <p:nvPicPr>
          <p:cNvPr id="4" name="Picture 3" descr="Vista de ángulo reducido de las nubes en el cielo">
            <a:extLst>
              <a:ext uri="{FF2B5EF4-FFF2-40B4-BE49-F238E27FC236}">
                <a16:creationId xmlns:a16="http://schemas.microsoft.com/office/drawing/2014/main" id="{1DFAD62F-A188-0484-D90F-5917277CEBCF}"/>
              </a:ext>
            </a:extLst>
          </p:cNvPr>
          <p:cNvPicPr>
            <a:picLocks noChangeAspect="1"/>
          </p:cNvPicPr>
          <p:nvPr/>
        </p:nvPicPr>
        <p:blipFill>
          <a:blip r:embed="rId2"/>
          <a:srcRect l="18984" t="52491" r="52071" b="-2"/>
          <a:stretch/>
        </p:blipFill>
        <p:spPr>
          <a:xfrm>
            <a:off x="12505" y="22277"/>
            <a:ext cx="6249399" cy="6847294"/>
          </a:xfrm>
          <a:prstGeom prst="rect">
            <a:avLst/>
          </a:prstGeom>
        </p:spPr>
      </p:pic>
      <p:sp>
        <p:nvSpPr>
          <p:cNvPr id="5" name="Título 1">
            <a:extLst>
              <a:ext uri="{FF2B5EF4-FFF2-40B4-BE49-F238E27FC236}">
                <a16:creationId xmlns:a16="http://schemas.microsoft.com/office/drawing/2014/main" id="{FFDE8EB5-F091-B1D0-9E25-33519CBA9308}"/>
              </a:ext>
            </a:extLst>
          </p:cNvPr>
          <p:cNvSpPr txBox="1">
            <a:spLocks/>
          </p:cNvSpPr>
          <p:nvPr/>
        </p:nvSpPr>
        <p:spPr>
          <a:xfrm>
            <a:off x="833729" y="1689871"/>
            <a:ext cx="4777218" cy="175605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Proyecto 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Déjame que te cuente... para ayudar a sanarte</a:t>
            </a:r>
          </a:p>
        </p:txBody>
      </p:sp>
      <p:pic>
        <p:nvPicPr>
          <p:cNvPr id="7" name="Imagen 6" descr="Una persona sentada en un escritorio&#10;&#10;El contenido generado por IA puede ser incorrecto.">
            <a:extLst>
              <a:ext uri="{FF2B5EF4-FFF2-40B4-BE49-F238E27FC236}">
                <a16:creationId xmlns:a16="http://schemas.microsoft.com/office/drawing/2014/main" id="{9C2D4A46-B8B0-0E7D-E2ED-49B265A71651}"/>
              </a:ext>
            </a:extLst>
          </p:cNvPr>
          <p:cNvPicPr>
            <a:picLocks noChangeAspect="1"/>
          </p:cNvPicPr>
          <p:nvPr/>
        </p:nvPicPr>
        <p:blipFill>
          <a:blip r:embed="rId3"/>
          <a:stretch>
            <a:fillRect/>
          </a:stretch>
        </p:blipFill>
        <p:spPr>
          <a:xfrm>
            <a:off x="525436" y="3541101"/>
            <a:ext cx="5393803" cy="2222837"/>
          </a:xfrm>
          <a:prstGeom prst="rect">
            <a:avLst/>
          </a:prstGeom>
        </p:spPr>
      </p:pic>
    </p:spTree>
    <p:extLst>
      <p:ext uri="{BB962C8B-B14F-4D97-AF65-F5344CB8AC3E}">
        <p14:creationId xmlns:p14="http://schemas.microsoft.com/office/powerpoint/2010/main" val="63899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2825098-2A22-A4EB-3711-CC9AD0EBA3D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C953F-3477-29FC-F2D8-FA5186F8F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1AC9E2FA-52AB-9677-4514-1955A8D9B9FE}"/>
              </a:ext>
            </a:extLst>
          </p:cNvPr>
          <p:cNvSpPr>
            <a:spLocks noGrp="1"/>
          </p:cNvSpPr>
          <p:nvPr>
            <p:ph type="title"/>
          </p:nvPr>
        </p:nvSpPr>
        <p:spPr>
          <a:xfrm>
            <a:off x="524950" y="-173620"/>
            <a:ext cx="4361686" cy="1527048"/>
          </a:xfrm>
        </p:spPr>
        <p:txBody>
          <a:bodyPr anchor="b">
            <a:normAutofit/>
          </a:bodyPr>
          <a:lstStyle/>
          <a:p>
            <a:pPr algn="ctr"/>
            <a:r>
              <a:rPr lang="es-ES" sz="3600" dirty="0"/>
              <a:t>Manuel Ruiz Pablos</a:t>
            </a:r>
          </a:p>
        </p:txBody>
      </p:sp>
      <p:sp>
        <p:nvSpPr>
          <p:cNvPr id="3" name="Marcador de contenido 2">
            <a:extLst>
              <a:ext uri="{FF2B5EF4-FFF2-40B4-BE49-F238E27FC236}">
                <a16:creationId xmlns:a16="http://schemas.microsoft.com/office/drawing/2014/main" id="{8E38962D-40B3-313B-C3A0-DA0378A7A6A7}"/>
              </a:ext>
            </a:extLst>
          </p:cNvPr>
          <p:cNvSpPr>
            <a:spLocks noGrp="1"/>
          </p:cNvSpPr>
          <p:nvPr>
            <p:ph idx="1"/>
          </p:nvPr>
        </p:nvSpPr>
        <p:spPr>
          <a:xfrm>
            <a:off x="292472" y="1446025"/>
            <a:ext cx="4826643" cy="4993145"/>
          </a:xfrm>
        </p:spPr>
        <p:txBody>
          <a:bodyPr>
            <a:noAutofit/>
          </a:bodyPr>
          <a:lstStyle/>
          <a:p>
            <a:r>
              <a:rPr lang="es-ES" sz="1100" b="1" dirty="0"/>
              <a:t>Proyecto: </a:t>
            </a:r>
            <a:r>
              <a:rPr lang="es-ES" sz="1100" b="1" dirty="0" err="1"/>
              <a:t>Defenergy</a:t>
            </a:r>
            <a:endParaRPr lang="es-ES" sz="1100" b="1" dirty="0"/>
          </a:p>
          <a:p>
            <a:r>
              <a:rPr lang="es-ES" sz="1100" b="1" dirty="0"/>
              <a:t>Qué hacen: </a:t>
            </a:r>
            <a:r>
              <a:rPr lang="es-ES" sz="1100" dirty="0"/>
              <a:t>Biólogo molecular, con encefalomielitis </a:t>
            </a:r>
            <a:r>
              <a:rPr lang="es-ES" sz="1100" dirty="0" err="1"/>
              <a:t>miálgica</a:t>
            </a:r>
            <a:r>
              <a:rPr lang="es-ES" sz="1100" dirty="0"/>
              <a:t>, que investiga de forma altruista para descubrir marcadores de la enfermedad que permitan su diagnóstico y mejor tratamiento. Crea </a:t>
            </a:r>
            <a:r>
              <a:rPr lang="es-ES" sz="1100" dirty="0" err="1"/>
              <a:t>Defenergy</a:t>
            </a:r>
            <a:r>
              <a:rPr lang="es-ES" sz="1100" dirty="0"/>
              <a:t> una aplicación para  encefalomielitis </a:t>
            </a:r>
            <a:r>
              <a:rPr lang="es-ES" sz="1100" dirty="0" err="1"/>
              <a:t>miálgica</a:t>
            </a:r>
            <a:r>
              <a:rPr lang="es-ES" sz="1100" dirty="0"/>
              <a:t>, fibromialgia, </a:t>
            </a:r>
            <a:r>
              <a:rPr lang="es-ES" sz="1100" dirty="0" err="1"/>
              <a:t>covid</a:t>
            </a:r>
            <a:r>
              <a:rPr lang="es-ES" sz="1100" dirty="0"/>
              <a:t> persistente, síndrome post vacunal, enfermedades autoinmunes e </a:t>
            </a:r>
            <a:r>
              <a:rPr lang="es-ES" sz="1100" dirty="0" err="1"/>
              <a:t>intolerencias</a:t>
            </a:r>
            <a:r>
              <a:rPr lang="es-ES" sz="1100" dirty="0"/>
              <a:t> alimentarias. La herramienta permite hacer un seguimiento de pacientes, que acostumbrados a seguimientos cada 6 o 3 meses, no tienen referencias del comportamiento de su enfermedad ni de pautas en tiempo real para abordarlas. A través de la aplicación se obtiene un alto data que luego es sistematizado por la aplicación para facilitar el seguimiento. </a:t>
            </a:r>
          </a:p>
          <a:p>
            <a:r>
              <a:rPr lang="es-ES" sz="1100" b="1" dirty="0"/>
              <a:t>Sueño: </a:t>
            </a:r>
            <a:r>
              <a:rPr lang="es-ES" sz="1100" dirty="0"/>
              <a:t>Que la aplicación llegue a cuantas más personas mejor, para evitar el aislamiento social, médico y de investigación. Que todo el data de la aplicación se ceda gratuitamente a grupos de investigación para ahondar en la enfermedad. </a:t>
            </a:r>
          </a:p>
          <a:p>
            <a:r>
              <a:rPr lang="es-ES" sz="1100" b="1" dirty="0"/>
              <a:t>Forma de contacto: </a:t>
            </a:r>
            <a:r>
              <a:rPr lang="es-ES" sz="1100" dirty="0" err="1"/>
              <a:t>info@defenergy.ai</a:t>
            </a:r>
            <a:endParaRPr lang="es-ES" sz="1100" dirty="0"/>
          </a:p>
          <a:p>
            <a:r>
              <a:rPr lang="es-ES" sz="1100" b="1" dirty="0"/>
              <a:t>Donaciones a: </a:t>
            </a:r>
            <a:r>
              <a:rPr lang="es-ES" sz="1100" dirty="0"/>
              <a:t>ES1500495927952895065392. </a:t>
            </a:r>
          </a:p>
          <a:p>
            <a:r>
              <a:rPr lang="es-ES" sz="1100" b="1" dirty="0"/>
              <a:t>Cuenta de crowdfunding </a:t>
            </a:r>
            <a:r>
              <a:rPr lang="es-ES" sz="1100" dirty="0"/>
              <a:t>para apoyar la incorporación de pulseras electrónicas en el registro de signos vitales:</a:t>
            </a:r>
            <a:br>
              <a:rPr lang="es-ES" sz="1100" dirty="0"/>
            </a:br>
            <a:r>
              <a:rPr lang="es-ES" sz="1100" dirty="0"/>
              <a:t>https://www.paypal.com/donate?campaign_id=YT87DRYJ65HNA</a:t>
            </a:r>
          </a:p>
          <a:p>
            <a:endParaRPr lang="es-ES" sz="1100" dirty="0"/>
          </a:p>
          <a:p>
            <a:endParaRPr lang="es-ES" sz="1100" dirty="0"/>
          </a:p>
        </p:txBody>
      </p:sp>
      <p:pic>
        <p:nvPicPr>
          <p:cNvPr id="4" name="Picture 3" descr="Vista de ángulo reducido de las nubes en el cielo">
            <a:extLst>
              <a:ext uri="{FF2B5EF4-FFF2-40B4-BE49-F238E27FC236}">
                <a16:creationId xmlns:a16="http://schemas.microsoft.com/office/drawing/2014/main" id="{3C015E1A-AAA5-6A71-93CD-E703303D4CAA}"/>
              </a:ext>
            </a:extLst>
          </p:cNvPr>
          <p:cNvPicPr>
            <a:picLocks noChangeAspect="1"/>
          </p:cNvPicPr>
          <p:nvPr/>
        </p:nvPicPr>
        <p:blipFill>
          <a:blip r:embed="rId2"/>
          <a:srcRect l="18984" r="44481" b="41904"/>
          <a:stretch/>
        </p:blipFill>
        <p:spPr>
          <a:xfrm>
            <a:off x="5818632" y="0"/>
            <a:ext cx="6461153" cy="6857999"/>
          </a:xfrm>
          <a:prstGeom prst="rect">
            <a:avLst/>
          </a:prstGeom>
        </p:spPr>
      </p:pic>
      <p:sp>
        <p:nvSpPr>
          <p:cNvPr id="5" name="Título 1">
            <a:extLst>
              <a:ext uri="{FF2B5EF4-FFF2-40B4-BE49-F238E27FC236}">
                <a16:creationId xmlns:a16="http://schemas.microsoft.com/office/drawing/2014/main" id="{839AD89C-7EDB-827B-F67A-18AB6A91B191}"/>
              </a:ext>
            </a:extLst>
          </p:cNvPr>
          <p:cNvSpPr txBox="1">
            <a:spLocks/>
          </p:cNvSpPr>
          <p:nvPr/>
        </p:nvSpPr>
        <p:spPr>
          <a:xfrm>
            <a:off x="7217666" y="1527048"/>
            <a:ext cx="4361686" cy="15270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Proyecto 3 </a:t>
            </a:r>
            <a:r>
              <a:rPr kumimoji="0" lang="es-ES" sz="3600" b="1" i="0" u="none" strike="noStrike" kern="1200" cap="none" spc="0" normalizeH="0" baseline="0" noProof="0" dirty="0" err="1">
                <a:ln>
                  <a:noFill/>
                </a:ln>
                <a:solidFill>
                  <a:prstClr val="black"/>
                </a:solidFill>
                <a:effectLst/>
                <a:uLnTx/>
                <a:uFillTx/>
                <a:latin typeface="Neue Haas Grotesk Text Pro"/>
                <a:ea typeface="+mj-ea"/>
                <a:cs typeface="+mj-cs"/>
              </a:rPr>
              <a:t>Defenergy</a:t>
            </a:r>
            <a:endParaRPr kumimoji="0" lang="es-ES" sz="3600" b="1" i="0" u="none" strike="noStrike" kern="1200" cap="none" spc="0" normalizeH="0" baseline="0" noProof="0" dirty="0">
              <a:ln>
                <a:noFill/>
              </a:ln>
              <a:solidFill>
                <a:prstClr val="black"/>
              </a:solidFill>
              <a:effectLst/>
              <a:uLnTx/>
              <a:uFillTx/>
              <a:latin typeface="Neue Haas Grotesk Text Pro"/>
              <a:ea typeface="+mj-ea"/>
              <a:cs typeface="+mj-cs"/>
            </a:endParaRPr>
          </a:p>
        </p:txBody>
      </p:sp>
      <p:pic>
        <p:nvPicPr>
          <p:cNvPr id="10" name="Imagen 9" descr="Un par de personas posando para una foto con un celular en la mano&#10;&#10;El contenido generado por IA puede ser incorrecto.">
            <a:extLst>
              <a:ext uri="{FF2B5EF4-FFF2-40B4-BE49-F238E27FC236}">
                <a16:creationId xmlns:a16="http://schemas.microsoft.com/office/drawing/2014/main" id="{E3A3DFF4-0C66-58F7-9610-F0CD2FF68500}"/>
              </a:ext>
            </a:extLst>
          </p:cNvPr>
          <p:cNvPicPr>
            <a:picLocks noChangeAspect="1"/>
          </p:cNvPicPr>
          <p:nvPr/>
        </p:nvPicPr>
        <p:blipFill>
          <a:blip r:embed="rId3"/>
          <a:stretch>
            <a:fillRect/>
          </a:stretch>
        </p:blipFill>
        <p:spPr>
          <a:xfrm>
            <a:off x="7783653" y="3428999"/>
            <a:ext cx="2968160" cy="2226120"/>
          </a:xfrm>
          <a:prstGeom prst="rect">
            <a:avLst/>
          </a:prstGeom>
        </p:spPr>
      </p:pic>
    </p:spTree>
    <p:extLst>
      <p:ext uri="{BB962C8B-B14F-4D97-AF65-F5344CB8AC3E}">
        <p14:creationId xmlns:p14="http://schemas.microsoft.com/office/powerpoint/2010/main" val="26222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E4DC3AF-E231-DC81-3BF0-441A2E204D5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694A7E-03B5-952D-D568-22AC174C4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74D83D59-8044-527F-2AB0-138D5110A403}"/>
              </a:ext>
            </a:extLst>
          </p:cNvPr>
          <p:cNvSpPr>
            <a:spLocks noGrp="1"/>
          </p:cNvSpPr>
          <p:nvPr>
            <p:ph type="title"/>
          </p:nvPr>
        </p:nvSpPr>
        <p:spPr>
          <a:xfrm>
            <a:off x="7295929" y="-631639"/>
            <a:ext cx="4361686" cy="1527048"/>
          </a:xfrm>
        </p:spPr>
        <p:txBody>
          <a:bodyPr anchor="b">
            <a:normAutofit/>
          </a:bodyPr>
          <a:lstStyle/>
          <a:p>
            <a:pPr algn="ctr"/>
            <a:r>
              <a:rPr lang="es-ES" dirty="0"/>
              <a:t>Cristina Feijoo</a:t>
            </a:r>
            <a:endParaRPr lang="es-ES" sz="3600" dirty="0"/>
          </a:p>
        </p:txBody>
      </p:sp>
      <p:sp>
        <p:nvSpPr>
          <p:cNvPr id="3" name="Marcador de contenido 2">
            <a:extLst>
              <a:ext uri="{FF2B5EF4-FFF2-40B4-BE49-F238E27FC236}">
                <a16:creationId xmlns:a16="http://schemas.microsoft.com/office/drawing/2014/main" id="{2DE7C804-71B4-95C1-1824-3C42B93B6954}"/>
              </a:ext>
            </a:extLst>
          </p:cNvPr>
          <p:cNvSpPr>
            <a:spLocks noGrp="1"/>
          </p:cNvSpPr>
          <p:nvPr>
            <p:ph idx="1"/>
          </p:nvPr>
        </p:nvSpPr>
        <p:spPr>
          <a:xfrm>
            <a:off x="6736466" y="1064057"/>
            <a:ext cx="5289630" cy="5370653"/>
          </a:xfrm>
        </p:spPr>
        <p:txBody>
          <a:bodyPr>
            <a:noAutofit/>
          </a:bodyPr>
          <a:lstStyle/>
          <a:p>
            <a:r>
              <a:rPr lang="es-ES" sz="1100" b="1" dirty="0"/>
              <a:t>Proyecto: Prevención de la enfermedad cardiovascular en adolescentes</a:t>
            </a:r>
          </a:p>
          <a:p>
            <a:r>
              <a:rPr lang="es-ES" sz="1100" b="1" dirty="0"/>
              <a:t>Qué hacen: </a:t>
            </a:r>
            <a:r>
              <a:rPr lang="es-ES" sz="1100" dirty="0"/>
              <a:t>Proyecto destinado a adolescentes porque según los estudios publicados, el 10 % de ellos ya tienen al menos 2 factores de riesgo cardiovascular . Esto es sumamente importante, porque la enfermedad cardiovascular se manifiesta en la edad adulta con síntomas que pueden ser graves, de hecho, es la principal causa de muerte en nuestro entorno y esta muy relacionada con nuestro estilo de vida.</a:t>
            </a:r>
          </a:p>
          <a:p>
            <a:r>
              <a:rPr lang="es-ES" sz="1100" b="1" dirty="0"/>
              <a:t>El proyecto consiste </a:t>
            </a:r>
            <a:r>
              <a:rPr lang="es-ES" sz="1100" dirty="0"/>
              <a:t>en dar información veraz a los adolescentes sobre la enfermedad cardiovascular y sus consecuencias en el futuro, a través de actividades de detección de factores de riesgo cardiovascular, y la importancia del ejercicio, la alimentación saludable, la concentración y el  descanso, que son los pilares fundamentales de la prevención. Queremos que tenga continuidad en el tiempo e involucrar a las familias y centros escolares. </a:t>
            </a:r>
          </a:p>
          <a:p>
            <a:r>
              <a:rPr lang="es-ES" sz="1100" b="1" dirty="0"/>
              <a:t>El objetivo </a:t>
            </a:r>
            <a:r>
              <a:rPr lang="es-ES" sz="1100" dirty="0"/>
              <a:t>es introducir hábitos saludables en la vida diaria de los adolescentes , para la prevención cardiovascular y  para encontrarse mejor físicamente, tener más energía al realizar sus actividades, más capacidad de concentración y mayor autoestima. Transformarse en su mejor versión, poniendo en valor la protección de salud.</a:t>
            </a:r>
          </a:p>
          <a:p>
            <a:r>
              <a:rPr lang="es-ES" sz="1100" b="1" dirty="0"/>
              <a:t>Sueño: </a:t>
            </a:r>
            <a:r>
              <a:rPr lang="es-ES" sz="1100" dirty="0"/>
              <a:t>Poder llegar a todos los adolescentes para que tengan un futuro saludable, que eduquen en la misma línea a las siguientes generaciones y quizá así , haya menos enfermedad cardiovascular.</a:t>
            </a:r>
          </a:p>
          <a:p>
            <a:r>
              <a:rPr lang="es-ES" sz="1100" b="1" dirty="0"/>
              <a:t>Forma de contacto: cristifeijoo@gmil.com /  WhatsApp 675068244</a:t>
            </a:r>
          </a:p>
          <a:p>
            <a:endParaRPr lang="es-ES" sz="1100" dirty="0"/>
          </a:p>
        </p:txBody>
      </p:sp>
      <p:pic>
        <p:nvPicPr>
          <p:cNvPr id="4" name="Picture 3" descr="Vista de ángulo reducido de las nubes en el cielo">
            <a:extLst>
              <a:ext uri="{FF2B5EF4-FFF2-40B4-BE49-F238E27FC236}">
                <a16:creationId xmlns:a16="http://schemas.microsoft.com/office/drawing/2014/main" id="{333FCEB1-A0F2-E592-7A7D-9036B1079832}"/>
              </a:ext>
            </a:extLst>
          </p:cNvPr>
          <p:cNvPicPr>
            <a:picLocks noChangeAspect="1"/>
          </p:cNvPicPr>
          <p:nvPr/>
        </p:nvPicPr>
        <p:blipFill>
          <a:blip r:embed="rId2"/>
          <a:srcRect l="37564" t="27511" r="34537" b="26919"/>
          <a:stretch/>
        </p:blipFill>
        <p:spPr>
          <a:xfrm>
            <a:off x="0" y="11570"/>
            <a:ext cx="6296628" cy="6865089"/>
          </a:xfrm>
          <a:prstGeom prst="rect">
            <a:avLst/>
          </a:prstGeom>
        </p:spPr>
      </p:pic>
      <p:sp>
        <p:nvSpPr>
          <p:cNvPr id="5" name="Título 1">
            <a:extLst>
              <a:ext uri="{FF2B5EF4-FFF2-40B4-BE49-F238E27FC236}">
                <a16:creationId xmlns:a16="http://schemas.microsoft.com/office/drawing/2014/main" id="{B438C50B-01A8-2107-4563-4532FF334B5E}"/>
              </a:ext>
            </a:extLst>
          </p:cNvPr>
          <p:cNvSpPr txBox="1">
            <a:spLocks/>
          </p:cNvSpPr>
          <p:nvPr/>
        </p:nvSpPr>
        <p:spPr>
          <a:xfrm>
            <a:off x="781291" y="1955540"/>
            <a:ext cx="4734045" cy="197927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Proyecto 4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Prevención de enfermedades cardiovasculares en adolescentes</a:t>
            </a:r>
          </a:p>
        </p:txBody>
      </p:sp>
      <p:pic>
        <p:nvPicPr>
          <p:cNvPr id="7" name="Imagen 6" descr="Escala de tiempo&#10;&#10;El contenido generado por IA puede ser incorrecto.">
            <a:extLst>
              <a:ext uri="{FF2B5EF4-FFF2-40B4-BE49-F238E27FC236}">
                <a16:creationId xmlns:a16="http://schemas.microsoft.com/office/drawing/2014/main" id="{96D5B1AA-2C41-1C56-AE22-D0D1D1F7808F}"/>
              </a:ext>
            </a:extLst>
          </p:cNvPr>
          <p:cNvPicPr>
            <a:picLocks noChangeAspect="1"/>
          </p:cNvPicPr>
          <p:nvPr/>
        </p:nvPicPr>
        <p:blipFill>
          <a:blip r:embed="rId3"/>
          <a:srcRect r="37709" b="59712"/>
          <a:stretch/>
        </p:blipFill>
        <p:spPr>
          <a:xfrm>
            <a:off x="1632030" y="4109744"/>
            <a:ext cx="2835798" cy="1296056"/>
          </a:xfrm>
          <a:prstGeom prst="rect">
            <a:avLst/>
          </a:prstGeom>
        </p:spPr>
      </p:pic>
    </p:spTree>
    <p:extLst>
      <p:ext uri="{BB962C8B-B14F-4D97-AF65-F5344CB8AC3E}">
        <p14:creationId xmlns:p14="http://schemas.microsoft.com/office/powerpoint/2010/main" val="2374706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1D74FC0-BBDE-0916-A3E2-2249A5072A4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37C4CA-BF67-B3BE-2040-52FECFF3C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62DA1EFE-C42A-962C-007A-D69C7FC740FF}"/>
              </a:ext>
            </a:extLst>
          </p:cNvPr>
          <p:cNvSpPr>
            <a:spLocks noGrp="1"/>
          </p:cNvSpPr>
          <p:nvPr>
            <p:ph type="title"/>
          </p:nvPr>
        </p:nvSpPr>
        <p:spPr>
          <a:xfrm>
            <a:off x="612647" y="428264"/>
            <a:ext cx="4491788" cy="1527048"/>
          </a:xfrm>
        </p:spPr>
        <p:txBody>
          <a:bodyPr anchor="b">
            <a:normAutofit fontScale="90000"/>
          </a:bodyPr>
          <a:lstStyle/>
          <a:p>
            <a:pPr algn="ctr"/>
            <a:r>
              <a:rPr lang="es-ES" sz="3600" dirty="0"/>
              <a:t>Equipo de medicina comunitaria del centro de salud Torre Ramona de Zaragoza</a:t>
            </a:r>
          </a:p>
        </p:txBody>
      </p:sp>
      <p:sp>
        <p:nvSpPr>
          <p:cNvPr id="3" name="Marcador de contenido 2">
            <a:extLst>
              <a:ext uri="{FF2B5EF4-FFF2-40B4-BE49-F238E27FC236}">
                <a16:creationId xmlns:a16="http://schemas.microsoft.com/office/drawing/2014/main" id="{8602E446-4149-8E8A-3998-7C09C8BAC6CE}"/>
              </a:ext>
            </a:extLst>
          </p:cNvPr>
          <p:cNvSpPr>
            <a:spLocks noGrp="1"/>
          </p:cNvSpPr>
          <p:nvPr>
            <p:ph idx="1"/>
          </p:nvPr>
        </p:nvSpPr>
        <p:spPr>
          <a:xfrm>
            <a:off x="612647" y="1955312"/>
            <a:ext cx="4619110" cy="4993145"/>
          </a:xfrm>
        </p:spPr>
        <p:txBody>
          <a:bodyPr>
            <a:normAutofit fontScale="85000" lnSpcReduction="10000"/>
          </a:bodyPr>
          <a:lstStyle/>
          <a:p>
            <a:r>
              <a:rPr lang="es-ES" sz="1400" b="1" dirty="0"/>
              <a:t>Proyecto: Mejorar la salud integral de todas las personas del barrio.</a:t>
            </a:r>
          </a:p>
          <a:p>
            <a:r>
              <a:rPr lang="es-ES" sz="1400" b="1" dirty="0"/>
              <a:t>Qué hacen: </a:t>
            </a:r>
            <a:r>
              <a:rPr lang="es-ES" sz="1400" dirty="0"/>
              <a:t>Mejorar la salud de todas las personas del barrio, en todas las edades, y en todas las dimensiones: psíquico, físico, y social. Vocación de acompañar en cualquier nivel asistencial a las personas del sector, a través de educación para la salud en pequeñas acciones, así como formatos más específicos como módulo de formación para población gitana, educación para prevención de conductas de riesgo mediante charlas impartidas en diferentes colegios del barrio, educación maternal. </a:t>
            </a:r>
          </a:p>
          <a:p>
            <a:r>
              <a:rPr lang="es-ES" sz="1400" b="1" dirty="0"/>
              <a:t>Sueño: </a:t>
            </a:r>
            <a:r>
              <a:rPr lang="es-ES" sz="1400" dirty="0"/>
              <a:t>Sueñan con erradicar la pobreza </a:t>
            </a:r>
            <a:r>
              <a:rPr lang="es-ES" sz="1400" dirty="0" err="1"/>
              <a:t>farmcéutica</a:t>
            </a:r>
            <a:r>
              <a:rPr lang="es-ES" sz="1400" dirty="0"/>
              <a:t>, despertar de la conciencia de toda la humanidad, respeto de los derechos humanos en todas las cárceles del mundo, que toda la población tenga acceso a la educación para la salud para acabar con las desigualdades sociales en salud, erradicar la pobreza infantil. </a:t>
            </a:r>
          </a:p>
          <a:p>
            <a:r>
              <a:rPr lang="es-ES" sz="1400" b="1" dirty="0"/>
              <a:t>Persona que lo presenta: </a:t>
            </a:r>
            <a:r>
              <a:rPr lang="es-ES" sz="1400" dirty="0"/>
              <a:t>Ana Isabel Ramírez</a:t>
            </a:r>
          </a:p>
          <a:p>
            <a:r>
              <a:rPr lang="es-ES" sz="1400" b="1" dirty="0"/>
              <a:t>Forma de contacto: </a:t>
            </a:r>
            <a:r>
              <a:rPr lang="es-ES" sz="1400" dirty="0" err="1"/>
              <a:t>comunitariatorreramona@gmail.com</a:t>
            </a:r>
            <a:endParaRPr lang="es-ES" sz="1400" dirty="0"/>
          </a:p>
          <a:p>
            <a:r>
              <a:rPr lang="es-ES" sz="1400" b="1" dirty="0"/>
              <a:t>Donaciones </a:t>
            </a:r>
            <a:r>
              <a:rPr lang="es-ES" sz="1400" b="1" dirty="0" err="1"/>
              <a:t>bizum</a:t>
            </a:r>
            <a:r>
              <a:rPr lang="es-ES" sz="1400" b="1" dirty="0"/>
              <a:t> a:  </a:t>
            </a:r>
            <a:r>
              <a:rPr lang="es-ES" sz="1400" dirty="0"/>
              <a:t>679 306408</a:t>
            </a:r>
          </a:p>
        </p:txBody>
      </p:sp>
      <p:pic>
        <p:nvPicPr>
          <p:cNvPr id="4" name="Picture 3" descr="Vista de ángulo reducido de las nubes en el cielo">
            <a:extLst>
              <a:ext uri="{FF2B5EF4-FFF2-40B4-BE49-F238E27FC236}">
                <a16:creationId xmlns:a16="http://schemas.microsoft.com/office/drawing/2014/main" id="{1FCF2A37-32B4-F492-A501-70B40F0478A1}"/>
              </a:ext>
            </a:extLst>
          </p:cNvPr>
          <p:cNvPicPr>
            <a:picLocks noChangeAspect="1"/>
          </p:cNvPicPr>
          <p:nvPr/>
        </p:nvPicPr>
        <p:blipFill>
          <a:blip r:embed="rId2"/>
          <a:srcRect l="57998" t="63124" r="18982" b="-2"/>
          <a:stretch/>
        </p:blipFill>
        <p:spPr>
          <a:xfrm>
            <a:off x="5778644" y="0"/>
            <a:ext cx="6413356" cy="6858002"/>
          </a:xfrm>
          <a:prstGeom prst="rect">
            <a:avLst/>
          </a:prstGeom>
        </p:spPr>
      </p:pic>
      <p:sp>
        <p:nvSpPr>
          <p:cNvPr id="5" name="Título 1">
            <a:extLst>
              <a:ext uri="{FF2B5EF4-FFF2-40B4-BE49-F238E27FC236}">
                <a16:creationId xmlns:a16="http://schemas.microsoft.com/office/drawing/2014/main" id="{B6C925A8-744B-D40F-A3FE-92763DB3EA3F}"/>
              </a:ext>
            </a:extLst>
          </p:cNvPr>
          <p:cNvSpPr txBox="1">
            <a:spLocks/>
          </p:cNvSpPr>
          <p:nvPr/>
        </p:nvSpPr>
        <p:spPr>
          <a:xfrm>
            <a:off x="7143955" y="1901952"/>
            <a:ext cx="4361686" cy="1527048"/>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Proyecto </a:t>
            </a:r>
            <a:r>
              <a:rPr lang="es-ES" dirty="0">
                <a:solidFill>
                  <a:prstClr val="black"/>
                </a:solidFill>
                <a:latin typeface="Neue Haas Grotesk Text Pro"/>
              </a:rPr>
              <a:t>5</a:t>
            </a: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Mejorar la salud integral de todas las personas del barrio</a:t>
            </a:r>
          </a:p>
        </p:txBody>
      </p:sp>
      <p:pic>
        <p:nvPicPr>
          <p:cNvPr id="7" name="Imagen 6" descr="Una captura de pantalla de un celular&#10;&#10;El contenido generado por IA puede ser incorrecto.">
            <a:extLst>
              <a:ext uri="{FF2B5EF4-FFF2-40B4-BE49-F238E27FC236}">
                <a16:creationId xmlns:a16="http://schemas.microsoft.com/office/drawing/2014/main" id="{3BDE6365-A98D-4423-2C74-E27EB8E3B4B7}"/>
              </a:ext>
            </a:extLst>
          </p:cNvPr>
          <p:cNvPicPr>
            <a:picLocks noChangeAspect="1"/>
          </p:cNvPicPr>
          <p:nvPr/>
        </p:nvPicPr>
        <p:blipFill>
          <a:blip r:embed="rId3"/>
          <a:srcRect l="21296" t="37637" r="21296" b="37553"/>
          <a:stretch/>
        </p:blipFill>
        <p:spPr>
          <a:xfrm>
            <a:off x="8089793" y="3494830"/>
            <a:ext cx="2446489" cy="2408259"/>
          </a:xfrm>
          <a:prstGeom prst="rect">
            <a:avLst/>
          </a:prstGeom>
        </p:spPr>
      </p:pic>
    </p:spTree>
    <p:extLst>
      <p:ext uri="{BB962C8B-B14F-4D97-AF65-F5344CB8AC3E}">
        <p14:creationId xmlns:p14="http://schemas.microsoft.com/office/powerpoint/2010/main" val="428795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953E-DFA0-95D6-1FE9-20349F872A2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F7544F8-41D8-B320-E215-49DB8D54741D}"/>
              </a:ext>
            </a:extLst>
          </p:cNvPr>
          <p:cNvSpPr>
            <a:spLocks noGrp="1"/>
          </p:cNvSpPr>
          <p:nvPr>
            <p:ph type="title"/>
          </p:nvPr>
        </p:nvSpPr>
        <p:spPr>
          <a:xfrm>
            <a:off x="6894930" y="-283929"/>
            <a:ext cx="5015418" cy="1527048"/>
          </a:xfrm>
        </p:spPr>
        <p:txBody>
          <a:bodyPr anchor="b">
            <a:normAutofit fontScale="90000"/>
          </a:bodyPr>
          <a:lstStyle/>
          <a:p>
            <a:pPr algn="ctr"/>
            <a:r>
              <a:rPr lang="es-ES" sz="3600" dirty="0"/>
              <a:t>Pablo Sánchez </a:t>
            </a:r>
            <a:r>
              <a:rPr lang="es-ES" sz="3600" dirty="0" err="1"/>
              <a:t>Bergasa</a:t>
            </a:r>
            <a:br>
              <a:rPr lang="es-ES" sz="3600" dirty="0"/>
            </a:br>
            <a:r>
              <a:rPr lang="es-ES" sz="3600" dirty="0"/>
              <a:t> Medi</a:t>
            </a:r>
            <a:r>
              <a:rPr lang="es-ES" dirty="0"/>
              <a:t>cal Open </a:t>
            </a:r>
            <a:r>
              <a:rPr lang="es-ES" dirty="0" err="1"/>
              <a:t>World</a:t>
            </a:r>
            <a:endParaRPr lang="es-ES" sz="3600" dirty="0"/>
          </a:p>
        </p:txBody>
      </p:sp>
      <p:sp>
        <p:nvSpPr>
          <p:cNvPr id="3" name="Marcador de contenido 2">
            <a:extLst>
              <a:ext uri="{FF2B5EF4-FFF2-40B4-BE49-F238E27FC236}">
                <a16:creationId xmlns:a16="http://schemas.microsoft.com/office/drawing/2014/main" id="{9A99AB78-075B-5D9F-ACD1-B70C2DDD76E4}"/>
              </a:ext>
            </a:extLst>
          </p:cNvPr>
          <p:cNvSpPr>
            <a:spLocks noGrp="1"/>
          </p:cNvSpPr>
          <p:nvPr>
            <p:ph idx="1"/>
          </p:nvPr>
        </p:nvSpPr>
        <p:spPr>
          <a:xfrm>
            <a:off x="7072132" y="1382015"/>
            <a:ext cx="4693771" cy="5602146"/>
          </a:xfrm>
        </p:spPr>
        <p:txBody>
          <a:bodyPr>
            <a:normAutofit fontScale="85000" lnSpcReduction="10000"/>
          </a:bodyPr>
          <a:lstStyle/>
          <a:p>
            <a:r>
              <a:rPr lang="es-ES" sz="1400" b="1" dirty="0"/>
              <a:t>Proyecto: </a:t>
            </a:r>
            <a:r>
              <a:rPr lang="es-ES" sz="1400" b="1" dirty="0" err="1"/>
              <a:t>Incubator</a:t>
            </a:r>
            <a:r>
              <a:rPr lang="es-ES" sz="1400" b="1" dirty="0"/>
              <a:t>. Medical Open </a:t>
            </a:r>
            <a:r>
              <a:rPr lang="es-ES" sz="1400" b="1" dirty="0" err="1"/>
              <a:t>World</a:t>
            </a:r>
            <a:endParaRPr lang="es-ES" sz="1400" b="1" dirty="0"/>
          </a:p>
          <a:p>
            <a:r>
              <a:rPr lang="es-ES" sz="1400" b="1" dirty="0"/>
              <a:t>Qué hacen: </a:t>
            </a:r>
            <a:r>
              <a:rPr lang="es-ES" sz="1400" dirty="0"/>
              <a:t>Millón y medio de bebés mueren todos los años en el mundo por no tener acceso a una incubadora. Uno de los grandes obstáculos es el precio (35000€ de media) y la logística. Han desarrollado una incubadora de bajo coste (in3ator) por un precio coste de 350 € (con mano de obra voluntaria); ya hay más de 200 unidades funcionando en 30 países y acumulan unas 30 000 horas de servicio. Cuando un hospital recibe una in3ator, gana tiempo para la madre, calor estable para el bebé y, gracias al monitoreo remoto, la seguridad de que el aparato seguirá funcionando, aunque no haya servicio técnico local. Ya han salvado miles de vidas.</a:t>
            </a:r>
          </a:p>
          <a:p>
            <a:r>
              <a:rPr lang="es-ES" sz="1400" b="1" dirty="0"/>
              <a:t>Sueño: </a:t>
            </a:r>
            <a:r>
              <a:rPr lang="es-ES" sz="1400" dirty="0"/>
              <a:t>Que ningún bebe muera por no tener incubadora. Sueñan con que la in3ator sea innecesaria porque todos los hospitales dispongan de incubadoras adecuadas; mientras llega ese día, quieren dedicarse a tiempo completo a escalar el proyecto: conseguir financiación, replicar el modelo de producción con centros de formación y, sobre todo, inspirar a más jóvenes ingenieros a poner su talento al servicio de quienes más lo necesitan. </a:t>
            </a:r>
          </a:p>
          <a:p>
            <a:r>
              <a:rPr lang="es-ES" sz="1400" b="1" dirty="0"/>
              <a:t>Forma de contacto: </a:t>
            </a:r>
            <a:r>
              <a:rPr lang="es-ES" sz="1400" dirty="0" err="1"/>
              <a:t>medicalopenworld.org</a:t>
            </a:r>
            <a:r>
              <a:rPr lang="es-ES" sz="1400" dirty="0"/>
              <a:t> (aquí se puede donar o ponerse en contacto)</a:t>
            </a:r>
          </a:p>
          <a:p>
            <a:r>
              <a:rPr lang="es-ES" sz="1400" b="1" dirty="0"/>
              <a:t>Donaciones a:</a:t>
            </a:r>
            <a:r>
              <a:rPr lang="es-ES" sz="1400" dirty="0"/>
              <a:t> ES68 2100 5340 5402 0013 8303</a:t>
            </a:r>
          </a:p>
          <a:p>
            <a:endParaRPr lang="es-ES" sz="1400" dirty="0"/>
          </a:p>
        </p:txBody>
      </p:sp>
      <p:pic>
        <p:nvPicPr>
          <p:cNvPr id="4" name="Picture 3" descr="Vista de ángulo reducido de las nubes en el cielo">
            <a:extLst>
              <a:ext uri="{FF2B5EF4-FFF2-40B4-BE49-F238E27FC236}">
                <a16:creationId xmlns:a16="http://schemas.microsoft.com/office/drawing/2014/main" id="{63925AC5-6BAE-21E7-BB0F-EDFD0B9DD063}"/>
              </a:ext>
            </a:extLst>
          </p:cNvPr>
          <p:cNvPicPr>
            <a:picLocks noChangeAspect="1"/>
          </p:cNvPicPr>
          <p:nvPr/>
        </p:nvPicPr>
        <p:blipFill>
          <a:blip r:embed="rId2"/>
          <a:srcRect l="18984" r="18982" b="-2"/>
          <a:stretch>
            <a:fillRect/>
          </a:stretch>
        </p:blipFill>
        <p:spPr>
          <a:xfrm>
            <a:off x="0" y="2894"/>
            <a:ext cx="6373368" cy="6858001"/>
          </a:xfrm>
          <a:prstGeom prst="rect">
            <a:avLst/>
          </a:prstGeom>
        </p:spPr>
      </p:pic>
      <p:sp>
        <p:nvSpPr>
          <p:cNvPr id="5" name="Título 1">
            <a:extLst>
              <a:ext uri="{FF2B5EF4-FFF2-40B4-BE49-F238E27FC236}">
                <a16:creationId xmlns:a16="http://schemas.microsoft.com/office/drawing/2014/main" id="{8C95409F-C4B9-F958-69F5-362394260ED7}"/>
              </a:ext>
            </a:extLst>
          </p:cNvPr>
          <p:cNvSpPr txBox="1">
            <a:spLocks/>
          </p:cNvSpPr>
          <p:nvPr/>
        </p:nvSpPr>
        <p:spPr>
          <a:xfrm>
            <a:off x="832166" y="1775554"/>
            <a:ext cx="4734045" cy="19792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Proyecto 6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In3bator</a:t>
            </a:r>
          </a:p>
        </p:txBody>
      </p:sp>
      <p:pic>
        <p:nvPicPr>
          <p:cNvPr id="7" name="Imagen 6" descr="Personas alrededor de una mesa&#10;&#10;El contenido generado por IA puede ser incorrecto.">
            <a:extLst>
              <a:ext uri="{FF2B5EF4-FFF2-40B4-BE49-F238E27FC236}">
                <a16:creationId xmlns:a16="http://schemas.microsoft.com/office/drawing/2014/main" id="{317930B4-CE51-17C3-47A9-D1466FBCA89D}"/>
              </a:ext>
            </a:extLst>
          </p:cNvPr>
          <p:cNvPicPr>
            <a:picLocks noChangeAspect="1"/>
          </p:cNvPicPr>
          <p:nvPr/>
        </p:nvPicPr>
        <p:blipFill>
          <a:blip r:embed="rId3"/>
          <a:srcRect t="17606"/>
          <a:stretch/>
        </p:blipFill>
        <p:spPr>
          <a:xfrm>
            <a:off x="1360875" y="3754825"/>
            <a:ext cx="3644964" cy="2252436"/>
          </a:xfrm>
          <a:prstGeom prst="rect">
            <a:avLst/>
          </a:prstGeom>
        </p:spPr>
      </p:pic>
    </p:spTree>
    <p:extLst>
      <p:ext uri="{BB962C8B-B14F-4D97-AF65-F5344CB8AC3E}">
        <p14:creationId xmlns:p14="http://schemas.microsoft.com/office/powerpoint/2010/main" val="2615468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14309A3-9439-23EF-132B-B0E6F9A1A41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A1DE58-1176-A296-68F4-EC1CBD1BB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DD12D4B0-FFF4-7CA2-3B05-65FDD42D06B9}"/>
              </a:ext>
            </a:extLst>
          </p:cNvPr>
          <p:cNvSpPr>
            <a:spLocks noGrp="1"/>
          </p:cNvSpPr>
          <p:nvPr>
            <p:ph type="title"/>
          </p:nvPr>
        </p:nvSpPr>
        <p:spPr>
          <a:xfrm>
            <a:off x="545847" y="-427456"/>
            <a:ext cx="4491788" cy="1527048"/>
          </a:xfrm>
        </p:spPr>
        <p:txBody>
          <a:bodyPr anchor="b">
            <a:normAutofit/>
          </a:bodyPr>
          <a:lstStyle/>
          <a:p>
            <a:pPr algn="ctr"/>
            <a:r>
              <a:rPr lang="es-ES" dirty="0"/>
              <a:t>Arantxa Santa-María Morales</a:t>
            </a:r>
            <a:endParaRPr lang="es-ES" sz="3600" dirty="0"/>
          </a:p>
        </p:txBody>
      </p:sp>
      <p:sp>
        <p:nvSpPr>
          <p:cNvPr id="3" name="Marcador de contenido 2">
            <a:extLst>
              <a:ext uri="{FF2B5EF4-FFF2-40B4-BE49-F238E27FC236}">
                <a16:creationId xmlns:a16="http://schemas.microsoft.com/office/drawing/2014/main" id="{64E1CE8D-C328-8840-DEAA-AA5A086F2CF0}"/>
              </a:ext>
            </a:extLst>
          </p:cNvPr>
          <p:cNvSpPr>
            <a:spLocks noGrp="1"/>
          </p:cNvSpPr>
          <p:nvPr>
            <p:ph idx="1"/>
          </p:nvPr>
        </p:nvSpPr>
        <p:spPr>
          <a:xfrm>
            <a:off x="196771" y="1088019"/>
            <a:ext cx="4997124" cy="5885727"/>
          </a:xfrm>
        </p:spPr>
        <p:txBody>
          <a:bodyPr>
            <a:noAutofit/>
          </a:bodyPr>
          <a:lstStyle/>
          <a:p>
            <a:pPr algn="just"/>
            <a:r>
              <a:rPr lang="es-ES" sz="900" b="1" dirty="0"/>
              <a:t>Proyecto: SHAKTI SALUD</a:t>
            </a:r>
            <a:endParaRPr lang="es-ES" sz="900" dirty="0"/>
          </a:p>
          <a:p>
            <a:pPr algn="just"/>
            <a:r>
              <a:rPr lang="es-ES" sz="900" b="1" dirty="0"/>
              <a:t>Qué hacen: </a:t>
            </a:r>
            <a:r>
              <a:rPr lang="es-ES" sz="900" dirty="0"/>
              <a:t>Queremos promover la salud de la comunidad educativa de </a:t>
            </a:r>
            <a:r>
              <a:rPr lang="es-ES" sz="900" dirty="0" err="1"/>
              <a:t>Shakti</a:t>
            </a:r>
            <a:r>
              <a:rPr lang="es-ES" sz="900" dirty="0"/>
              <a:t> </a:t>
            </a:r>
            <a:r>
              <a:rPr lang="es-ES" sz="900" dirty="0" err="1"/>
              <a:t>School</a:t>
            </a:r>
            <a:r>
              <a:rPr lang="es-ES" sz="900" dirty="0"/>
              <a:t> </a:t>
            </a:r>
            <a:r>
              <a:rPr lang="es-ES" sz="900" dirty="0" err="1"/>
              <a:t>of</a:t>
            </a:r>
            <a:r>
              <a:rPr lang="es-ES" sz="900" dirty="0"/>
              <a:t> </a:t>
            </a:r>
            <a:r>
              <a:rPr lang="es-ES" sz="900" dirty="0" err="1"/>
              <a:t>Arts</a:t>
            </a:r>
            <a:r>
              <a:rPr lang="es-ES" sz="900" dirty="0"/>
              <a:t> de </a:t>
            </a:r>
            <a:r>
              <a:rPr lang="es-ES" sz="900" dirty="0" err="1"/>
              <a:t>Rishikesh</a:t>
            </a:r>
            <a:r>
              <a:rPr lang="es-ES" sz="900" dirty="0"/>
              <a:t> (</a:t>
            </a:r>
            <a:r>
              <a:rPr lang="es-ES" sz="900" dirty="0" err="1"/>
              <a:t>www.shaktischoolofarts.com</a:t>
            </a:r>
            <a:r>
              <a:rPr lang="es-ES" sz="900" dirty="0"/>
              <a:t> ). Dar apoyo sanitario, nutricional y sobre todo educacional, realizando formación en salud al personal de la escuela y creando líderes locales para que sean ellas mismas quienes manejen el programa, implicando elementos de sostenibilidad local a medio plazo (5 años); segmentamos el programa en una fase formativa, otra de prácticas y una final de seguimiento, para terminar en un acompañamiento puntual. Por otro lado, queremos un diseño que permita iniciar pequeñas acciones, con un </a:t>
            </a:r>
            <a:r>
              <a:rPr lang="es-ES" sz="900" dirty="0" err="1"/>
              <a:t>healthcamp</a:t>
            </a:r>
            <a:r>
              <a:rPr lang="es-ES" sz="900" dirty="0"/>
              <a:t> anual (revisiones médicas y más), unido a formación y seguimiento online periódicos. Empezar en pequeño con una organización clara y definida, para poder ir ampliando a medida que se abran las posibilidades, haciendo una mayor incidencia en el entorno de la escuela sobre todo con las familias de las alumnas, para que exista una continuidad escuela-familia. Estas familias son pertenecientes a las llamadas “castas inferiores”, que viven muy humildemente en lo material; muchas madres tienen bajo peso y estamos estudiando su grado de desnutrición. El proyecto se inicia recopilando y analizando información sobre factores determinantes de la salud entre madres, profesorado y alumnado de la escuela; estamos estableciendo una sistemática de trabajo y modos de comunicación (con parte del equipo son la plantilla de </a:t>
            </a:r>
            <a:r>
              <a:rPr lang="es-ES" sz="900" dirty="0" err="1"/>
              <a:t>Shakti</a:t>
            </a:r>
            <a:r>
              <a:rPr lang="es-ES" sz="900" dirty="0"/>
              <a:t> </a:t>
            </a:r>
            <a:r>
              <a:rPr lang="es-ES" sz="900" dirty="0" err="1"/>
              <a:t>School</a:t>
            </a:r>
            <a:r>
              <a:rPr lang="es-ES" sz="900" dirty="0"/>
              <a:t> actual en India y otra parte en Madrid). </a:t>
            </a:r>
          </a:p>
          <a:p>
            <a:pPr algn="just"/>
            <a:r>
              <a:rPr lang="es-ES" sz="900" b="1" dirty="0"/>
              <a:t>Sueño: </a:t>
            </a:r>
            <a:r>
              <a:rPr lang="es-ES" sz="900" dirty="0"/>
              <a:t>Sueño con un modelo de trabajo sencillo y sostenible, adecuado y eficiente, adaptando la mejor evidencia científica a la realidad concreta, para promover la salud en la comunidad de </a:t>
            </a:r>
            <a:r>
              <a:rPr lang="es-ES" sz="900" dirty="0" err="1"/>
              <a:t>Shakti</a:t>
            </a:r>
            <a:r>
              <a:rPr lang="es-ES" sz="900" dirty="0"/>
              <a:t> </a:t>
            </a:r>
            <a:r>
              <a:rPr lang="es-ES" sz="900" dirty="0" err="1"/>
              <a:t>School</a:t>
            </a:r>
            <a:r>
              <a:rPr lang="es-ES" sz="900" dirty="0"/>
              <a:t>. Conseguir que las niñas y sus familias tengan más oportunidades de salir de la espiral de pobreza en la que se encuentran, y que pueda transferirse a otras escuelas y comunidades de los alrededores con similares características, algunas en medio rural cercano. De esta manera, podría soñarse con una pequeña red de Escuelas Promotoras de Salud en </a:t>
            </a:r>
            <a:r>
              <a:rPr lang="es-ES" sz="900" dirty="0" err="1"/>
              <a:t>Uttarhand</a:t>
            </a:r>
            <a:r>
              <a:rPr lang="es-ES" sz="900" dirty="0"/>
              <a:t> (el estado al que pertenece </a:t>
            </a:r>
            <a:r>
              <a:rPr lang="es-ES" sz="900" dirty="0" err="1"/>
              <a:t>Rishikesh</a:t>
            </a:r>
            <a:r>
              <a:rPr lang="es-ES" sz="900" dirty="0"/>
              <a:t>).</a:t>
            </a:r>
          </a:p>
          <a:p>
            <a:pPr algn="just"/>
            <a:r>
              <a:rPr lang="es-ES" sz="900" b="1" dirty="0"/>
              <a:t>Forma de contacto: </a:t>
            </a:r>
            <a:r>
              <a:rPr lang="es-ES" sz="900" b="1" dirty="0" err="1"/>
              <a:t>shaktiarantxa@gmail.com</a:t>
            </a:r>
            <a:endParaRPr lang="es-ES" sz="900" b="1" dirty="0"/>
          </a:p>
          <a:p>
            <a:pPr algn="just"/>
            <a:r>
              <a:rPr lang="es-ES" sz="900" b="1" dirty="0"/>
              <a:t>Para donaciones escanear código QR</a:t>
            </a:r>
            <a:endParaRPr lang="es-ES" sz="900" dirty="0"/>
          </a:p>
        </p:txBody>
      </p:sp>
      <p:pic>
        <p:nvPicPr>
          <p:cNvPr id="4" name="Picture 3" descr="Vista de ángulo reducido de las nubes en el cielo">
            <a:extLst>
              <a:ext uri="{FF2B5EF4-FFF2-40B4-BE49-F238E27FC236}">
                <a16:creationId xmlns:a16="http://schemas.microsoft.com/office/drawing/2014/main" id="{52180FB3-029D-4D3B-356D-BECEF38E12D0}"/>
              </a:ext>
            </a:extLst>
          </p:cNvPr>
          <p:cNvPicPr>
            <a:picLocks noChangeAspect="1"/>
          </p:cNvPicPr>
          <p:nvPr/>
        </p:nvPicPr>
        <p:blipFill>
          <a:blip r:embed="rId3"/>
          <a:srcRect l="34114" t="1" r="32234" b="44640"/>
          <a:stretch/>
        </p:blipFill>
        <p:spPr>
          <a:xfrm>
            <a:off x="5946642" y="0"/>
            <a:ext cx="6245358" cy="6858000"/>
          </a:xfrm>
          <a:prstGeom prst="rect">
            <a:avLst/>
          </a:prstGeom>
        </p:spPr>
      </p:pic>
      <p:sp>
        <p:nvSpPr>
          <p:cNvPr id="5" name="Título 1">
            <a:extLst>
              <a:ext uri="{FF2B5EF4-FFF2-40B4-BE49-F238E27FC236}">
                <a16:creationId xmlns:a16="http://schemas.microsoft.com/office/drawing/2014/main" id="{696D1753-8C1C-4A9D-094C-9470EABD974F}"/>
              </a:ext>
            </a:extLst>
          </p:cNvPr>
          <p:cNvSpPr txBox="1">
            <a:spLocks/>
          </p:cNvSpPr>
          <p:nvPr/>
        </p:nvSpPr>
        <p:spPr>
          <a:xfrm>
            <a:off x="7078771" y="1203765"/>
            <a:ext cx="4361686" cy="15270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Proyecto </a:t>
            </a:r>
            <a:r>
              <a:rPr lang="es-ES" dirty="0">
                <a:solidFill>
                  <a:prstClr val="black"/>
                </a:solidFill>
                <a:latin typeface="Neue Haas Grotesk Text Pro"/>
              </a:rPr>
              <a:t>7</a:t>
            </a: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Neue Haas Grotesk Text Pro"/>
                <a:ea typeface="+mj-ea"/>
                <a:cs typeface="+mj-cs"/>
              </a:rPr>
              <a:t>Shakti</a:t>
            </a: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 Salud</a:t>
            </a:r>
          </a:p>
        </p:txBody>
      </p:sp>
      <p:pic>
        <p:nvPicPr>
          <p:cNvPr id="8" name="Imagen 7">
            <a:extLst>
              <a:ext uri="{FF2B5EF4-FFF2-40B4-BE49-F238E27FC236}">
                <a16:creationId xmlns:a16="http://schemas.microsoft.com/office/drawing/2014/main" id="{534DC1C8-5693-43F0-50B1-0BDEBF11450B}"/>
              </a:ext>
            </a:extLst>
          </p:cNvPr>
          <p:cNvPicPr>
            <a:picLocks noChangeAspect="1"/>
          </p:cNvPicPr>
          <p:nvPr/>
        </p:nvPicPr>
        <p:blipFill>
          <a:blip r:embed="rId4"/>
          <a:stretch>
            <a:fillRect/>
          </a:stretch>
        </p:blipFill>
        <p:spPr>
          <a:xfrm>
            <a:off x="7886818" y="3054096"/>
            <a:ext cx="2565051" cy="2152435"/>
          </a:xfrm>
          <a:prstGeom prst="rect">
            <a:avLst/>
          </a:prstGeom>
        </p:spPr>
      </p:pic>
      <p:pic>
        <p:nvPicPr>
          <p:cNvPr id="10" name="Imagen 9" descr="Código QR&#10;&#10;El contenido generado por IA puede ser incorrecto.">
            <a:extLst>
              <a:ext uri="{FF2B5EF4-FFF2-40B4-BE49-F238E27FC236}">
                <a16:creationId xmlns:a16="http://schemas.microsoft.com/office/drawing/2014/main" id="{8916B7DF-A744-E960-6FCC-0C0E53F88201}"/>
              </a:ext>
            </a:extLst>
          </p:cNvPr>
          <p:cNvPicPr>
            <a:picLocks noChangeAspect="1"/>
          </p:cNvPicPr>
          <p:nvPr/>
        </p:nvPicPr>
        <p:blipFill>
          <a:blip r:embed="rId5"/>
          <a:stretch>
            <a:fillRect/>
          </a:stretch>
        </p:blipFill>
        <p:spPr>
          <a:xfrm>
            <a:off x="4084152" y="5959502"/>
            <a:ext cx="898498" cy="898498"/>
          </a:xfrm>
          <a:prstGeom prst="rect">
            <a:avLst/>
          </a:prstGeom>
          <a:effectLst>
            <a:softEdge rad="31750"/>
          </a:effectLst>
        </p:spPr>
      </p:pic>
    </p:spTree>
    <p:extLst>
      <p:ext uri="{BB962C8B-B14F-4D97-AF65-F5344CB8AC3E}">
        <p14:creationId xmlns:p14="http://schemas.microsoft.com/office/powerpoint/2010/main" val="253886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8BE03F3-0435-5DBC-C2B0-F64AC954337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036A251-ACAF-5D51-F6D0-FA4C214B0EFE}"/>
              </a:ext>
            </a:extLst>
          </p:cNvPr>
          <p:cNvSpPr>
            <a:spLocks noGrp="1"/>
          </p:cNvSpPr>
          <p:nvPr>
            <p:ph type="title"/>
          </p:nvPr>
        </p:nvSpPr>
        <p:spPr>
          <a:xfrm>
            <a:off x="7349356" y="0"/>
            <a:ext cx="4361686" cy="1527048"/>
          </a:xfrm>
        </p:spPr>
        <p:txBody>
          <a:bodyPr anchor="b">
            <a:normAutofit/>
          </a:bodyPr>
          <a:lstStyle/>
          <a:p>
            <a:pPr algn="ctr"/>
            <a:r>
              <a:rPr lang="es-ES" dirty="0"/>
              <a:t>Susana Ochoa</a:t>
            </a:r>
            <a:endParaRPr lang="es-ES" sz="3600" dirty="0"/>
          </a:p>
        </p:txBody>
      </p:sp>
      <p:sp>
        <p:nvSpPr>
          <p:cNvPr id="3" name="Marcador de contenido 2">
            <a:extLst>
              <a:ext uri="{FF2B5EF4-FFF2-40B4-BE49-F238E27FC236}">
                <a16:creationId xmlns:a16="http://schemas.microsoft.com/office/drawing/2014/main" id="{89806E27-1ECC-DDC4-B823-274F2986090D}"/>
              </a:ext>
            </a:extLst>
          </p:cNvPr>
          <p:cNvSpPr>
            <a:spLocks noGrp="1"/>
          </p:cNvSpPr>
          <p:nvPr>
            <p:ph idx="1"/>
          </p:nvPr>
        </p:nvSpPr>
        <p:spPr>
          <a:xfrm>
            <a:off x="7349356" y="1906924"/>
            <a:ext cx="4471408" cy="5602146"/>
          </a:xfrm>
        </p:spPr>
        <p:txBody>
          <a:bodyPr>
            <a:normAutofit/>
          </a:bodyPr>
          <a:lstStyle/>
          <a:p>
            <a:r>
              <a:rPr lang="es-ES" sz="1200" b="1" dirty="0"/>
              <a:t>Proyecto: Sabes cuidar. ¡Cuídate!</a:t>
            </a:r>
          </a:p>
          <a:p>
            <a:r>
              <a:rPr lang="es-ES" sz="1200" b="1" dirty="0"/>
              <a:t>Qué hacen: </a:t>
            </a:r>
            <a:r>
              <a:rPr lang="es-ES" sz="1200" dirty="0"/>
              <a:t>El deporte mejora nuestra salud física y mental, partiendo de esta premisa, e incardinada en el Servicio de Salud Laboral del Hospital Royo Villanova se desarrolla el programa "Sabes cuidar. Cuídate". Este programa se inicia con una encuesta de motivación y  hábitos deportivos personales. Compuesta por 37 miembros en la actualidad el programa les ofrece un plan de ejercicios físicos en función de sus posibilidades tanto para hacer en casa como al aire libre. </a:t>
            </a:r>
          </a:p>
          <a:p>
            <a:r>
              <a:rPr lang="es-ES" sz="1200" b="1" dirty="0"/>
              <a:t>Sueño: </a:t>
            </a:r>
            <a:r>
              <a:rPr lang="es-ES" sz="1200" dirty="0"/>
              <a:t>Que el deporte se prescriba igual que un medicamento. Fomentar el deporte abaratando gimnasios e instalaciones deportivas públicas y facilitando el acceso a material deportivo, de manera que el deporte no sea un privilegio sino un derecho. </a:t>
            </a:r>
          </a:p>
          <a:p>
            <a:r>
              <a:rPr lang="es-ES" sz="1200" b="1" dirty="0"/>
              <a:t>Forma de contacto: </a:t>
            </a:r>
            <a:r>
              <a:rPr lang="es-ES" sz="1200" dirty="0" err="1"/>
              <a:t>susocho@hotmail.com</a:t>
            </a:r>
            <a:endParaRPr lang="es-ES" sz="1200" dirty="0"/>
          </a:p>
          <a:p>
            <a:pPr marL="0" indent="0">
              <a:buNone/>
            </a:pPr>
            <a:endParaRPr lang="es-ES" sz="1200" dirty="0"/>
          </a:p>
        </p:txBody>
      </p:sp>
      <p:pic>
        <p:nvPicPr>
          <p:cNvPr id="4" name="Picture 3" descr="Vista de ángulo reducido de las nubes en el cielo">
            <a:extLst>
              <a:ext uri="{FF2B5EF4-FFF2-40B4-BE49-F238E27FC236}">
                <a16:creationId xmlns:a16="http://schemas.microsoft.com/office/drawing/2014/main" id="{E0DCD034-689C-D849-600E-11DB73B80998}"/>
              </a:ext>
            </a:extLst>
          </p:cNvPr>
          <p:cNvPicPr>
            <a:picLocks noChangeAspect="1"/>
          </p:cNvPicPr>
          <p:nvPr/>
        </p:nvPicPr>
        <p:blipFill>
          <a:blip r:embed="rId2"/>
          <a:srcRect l="44323" t="31899" r="25033" b="20167"/>
          <a:stretch/>
        </p:blipFill>
        <p:spPr>
          <a:xfrm>
            <a:off x="0" y="0"/>
            <a:ext cx="6574420" cy="6864470"/>
          </a:xfrm>
          <a:prstGeom prst="rect">
            <a:avLst/>
          </a:prstGeom>
        </p:spPr>
      </p:pic>
      <p:sp>
        <p:nvSpPr>
          <p:cNvPr id="5" name="Título 1">
            <a:extLst>
              <a:ext uri="{FF2B5EF4-FFF2-40B4-BE49-F238E27FC236}">
                <a16:creationId xmlns:a16="http://schemas.microsoft.com/office/drawing/2014/main" id="{89B2BFAE-1309-75DD-3C3D-F51DE4CFD6DC}"/>
              </a:ext>
            </a:extLst>
          </p:cNvPr>
          <p:cNvSpPr txBox="1">
            <a:spLocks/>
          </p:cNvSpPr>
          <p:nvPr/>
        </p:nvSpPr>
        <p:spPr>
          <a:xfrm>
            <a:off x="809017" y="1906924"/>
            <a:ext cx="4734045" cy="197927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Proyecto 8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Neue Haas Grotesk Text Pro"/>
                <a:ea typeface="+mj-ea"/>
                <a:cs typeface="+mj-cs"/>
              </a:rPr>
              <a:t>No corro porque vivo, vivo porque corro. Sabes cuidar. Cuídate. </a:t>
            </a:r>
          </a:p>
        </p:txBody>
      </p:sp>
      <p:pic>
        <p:nvPicPr>
          <p:cNvPr id="7" name="Imagen 6" descr="Imagen que contiene Texto&#10;&#10;El contenido generado por IA puede ser incorrecto.">
            <a:extLst>
              <a:ext uri="{FF2B5EF4-FFF2-40B4-BE49-F238E27FC236}">
                <a16:creationId xmlns:a16="http://schemas.microsoft.com/office/drawing/2014/main" id="{EFE6BCF6-1731-FEB0-E087-EF4A39605E0A}"/>
              </a:ext>
            </a:extLst>
          </p:cNvPr>
          <p:cNvPicPr>
            <a:picLocks noChangeAspect="1"/>
          </p:cNvPicPr>
          <p:nvPr/>
        </p:nvPicPr>
        <p:blipFill>
          <a:blip r:embed="rId3"/>
          <a:stretch>
            <a:fillRect/>
          </a:stretch>
        </p:blipFill>
        <p:spPr>
          <a:xfrm>
            <a:off x="1765856" y="4057891"/>
            <a:ext cx="2820365" cy="1880243"/>
          </a:xfrm>
          <a:prstGeom prst="rect">
            <a:avLst/>
          </a:prstGeom>
        </p:spPr>
      </p:pic>
    </p:spTree>
    <p:extLst>
      <p:ext uri="{BB962C8B-B14F-4D97-AF65-F5344CB8AC3E}">
        <p14:creationId xmlns:p14="http://schemas.microsoft.com/office/powerpoint/2010/main" val="2152548086"/>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10830</TotalTime>
  <Words>2453</Words>
  <Application>Microsoft Macintosh PowerPoint</Application>
  <PresentationFormat>Panorámica</PresentationFormat>
  <Paragraphs>92</Paragraphs>
  <Slides>12</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Aptos</vt:lpstr>
      <vt:lpstr>Arial</vt:lpstr>
      <vt:lpstr>Neue Haas Grotesk Text Pro</vt:lpstr>
      <vt:lpstr>VanillaVTI</vt:lpstr>
      <vt:lpstr>I Edición Premios Piñe</vt:lpstr>
      <vt:lpstr>Grupo de trabajo de salud comunitaria de la Asociación Española de Pediatría de Atención Primaria de Castilla y León </vt:lpstr>
      <vt:lpstr>Servicio de Medicina Preventiva del Complejo Asistencial Universitario de León</vt:lpstr>
      <vt:lpstr>Manuel Ruiz Pablos</vt:lpstr>
      <vt:lpstr>Cristina Feijoo</vt:lpstr>
      <vt:lpstr>Equipo de medicina comunitaria del centro de salud Torre Ramona de Zaragoza</vt:lpstr>
      <vt:lpstr>Pablo Sánchez Bergasa  Medical Open World</vt:lpstr>
      <vt:lpstr>Arantxa Santa-María Morales</vt:lpstr>
      <vt:lpstr>Susana Ochoa</vt:lpstr>
      <vt:lpstr>Pedro Berzosa y   Luz García. </vt:lpstr>
      <vt:lpstr>Magdalena Camina  (María Alfaro y Ana López)</vt:lpstr>
      <vt:lpstr>I Edición Premios Piñe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Carlos  Piñeyroa 365</dc:creator>
  <cp:lastModifiedBy>Carlos  Piñeyroa 365</cp:lastModifiedBy>
  <cp:revision>26</cp:revision>
  <dcterms:created xsi:type="dcterms:W3CDTF">2025-05-18T08:57:34Z</dcterms:created>
  <dcterms:modified xsi:type="dcterms:W3CDTF">2025-06-26T06:35:45Z</dcterms:modified>
</cp:coreProperties>
</file>